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88163" cy="1002188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7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903663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42F4ED0-8756-40A8-8C6D-C1C35E5E063D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8975" y="4760913"/>
            <a:ext cx="5510213" cy="4510087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903663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71AEB69-4C90-4213-A9C9-839CBDC03E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3173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7057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5520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2814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8240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3938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745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947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0055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8730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557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6776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AEB69-4C90-4213-A9C9-839CBDC03E5D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1004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738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866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993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861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613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25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988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012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07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795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287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415A8-F6B0-43B8-88C3-0192E45E4116}" type="datetimeFigureOut">
              <a:rPr lang="he-IL" smtClean="0"/>
              <a:t>י"ב/אדר/תשע"ה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2980-C78C-4550-BA71-E046DD6CDB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019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358760"/>
              </p:ext>
            </p:extLst>
          </p:nvPr>
        </p:nvGraphicFramePr>
        <p:xfrm>
          <a:off x="492369" y="165879"/>
          <a:ext cx="11195539" cy="6545289"/>
        </p:xfrm>
        <a:graphic>
          <a:graphicData uri="http://schemas.openxmlformats.org/drawingml/2006/table">
            <a:tbl>
              <a:tblPr rtl="1"/>
              <a:tblGrid>
                <a:gridCol w="1528249"/>
                <a:gridCol w="1745714"/>
                <a:gridCol w="1629332"/>
                <a:gridCol w="1629332"/>
                <a:gridCol w="1629332"/>
                <a:gridCol w="1629332"/>
                <a:gridCol w="1404248"/>
              </a:tblGrid>
              <a:tr h="507425">
                <a:tc gridSpan="7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latin typeface="Arial (Hebrew)" panose="020B0604020202020204" pitchFamily="34" charset="0"/>
                        </a:rPr>
                        <a:t>ספטמבר</a:t>
                      </a:r>
                      <a:r>
                        <a:rPr lang="he-IL" sz="1400" b="1" baseline="0" dirty="0" smtClean="0">
                          <a:latin typeface="Arial (Hebrew)" panose="020B0604020202020204" pitchFamily="34" charset="0"/>
                        </a:rPr>
                        <a:t> 2015</a:t>
                      </a:r>
                      <a:endParaRPr lang="he-IL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608" marR="42608" marT="21304" marB="2130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608" marR="42608" marT="21304" marB="2130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608" marR="42608" marT="21304" marB="21304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20923">
                <a:tc gridSpan="7">
                  <a:txBody>
                    <a:bodyPr/>
                    <a:lstStyle/>
                    <a:p>
                      <a:pPr algn="ctr" rtl="1"/>
                      <a:r>
                        <a:rPr lang="he-IL" sz="1400" b="1" dirty="0"/>
                        <a:t>אלול </a:t>
                      </a:r>
                      <a:r>
                        <a:rPr lang="he-IL" sz="1400" b="1" dirty="0" smtClean="0"/>
                        <a:t>ה-תשע"ה </a:t>
                      </a:r>
                      <a:r>
                        <a:rPr lang="he-IL" sz="1400" b="1" dirty="0"/>
                        <a:t>- תשרי </a:t>
                      </a:r>
                      <a:r>
                        <a:rPr lang="he-IL" sz="1400" b="1" dirty="0" smtClean="0"/>
                        <a:t>ה-תשע"ו</a:t>
                      </a:r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608" marR="42608" marT="21304" marB="2130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608" marR="42608" marT="21304" marB="2130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608" marR="42608" marT="21304" marB="2130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0438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80946">
                <a:tc>
                  <a:txBody>
                    <a:bodyPr/>
                    <a:lstStyle/>
                    <a:p>
                      <a:pPr algn="ctr" rtl="1"/>
                      <a:r>
                        <a:rPr lang="he-IL" sz="1200"/>
                        <a:t> </a:t>
                      </a:r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י"ז-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אלול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י"ח-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אלול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י"ט-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אלול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אלול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כ"א אלול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88094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כ"ב אלול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כ"ג אלול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כ"ד אלול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כ"ה אלול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כ"ו אלול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כ"ז אלול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כ"ח אלול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115865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כ"ט אלול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ערב ראש השנה</a:t>
                      </a:r>
                      <a:endParaRPr lang="he-IL" sz="1200" u="sng" dirty="0">
                        <a:solidFill>
                          <a:srgbClr val="00B0F0"/>
                        </a:solidFill>
                      </a:endParaRPr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א- תשרי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ראש השנה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ב תשרי 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ראש השנה </a:t>
                      </a:r>
                      <a: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ג תשרי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ד תשרי</a:t>
                      </a: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ה תשרי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ו תשרי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05507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ז תשרי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ח תשרי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 תשרי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ערב יום כיפור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 תשרי </a:t>
                      </a:r>
                    </a:p>
                    <a:p>
                      <a:pPr algn="ctr"/>
                      <a:r>
                        <a:rPr lang="he-IL" sz="1200" b="1" u="sng" dirty="0" smtClean="0">
                          <a:solidFill>
                            <a:srgbClr val="0070C0"/>
                          </a:solidFill>
                          <a:latin typeface="Arial (Hebrew)" panose="020B0604020202020204" pitchFamily="34" charset="0"/>
                        </a:rPr>
                        <a:t>יום כיפור </a:t>
                      </a:r>
                    </a:p>
                    <a:p>
                      <a:pPr algn="ctr"/>
                      <a:endParaRPr lang="he-IL" sz="1200" b="1" u="sng" dirty="0" smtClean="0">
                        <a:solidFill>
                          <a:srgbClr val="0070C0"/>
                        </a:solidFill>
                        <a:latin typeface="Arial (Hebrew)" panose="020B0604020202020204" pitchFamily="34" charset="0"/>
                      </a:endParaRPr>
                    </a:p>
                    <a:p>
                      <a:pPr algn="ctr"/>
                      <a:endParaRPr lang="he-IL" sz="1200" dirty="0">
                        <a:solidFill>
                          <a:srgbClr val="0070C0"/>
                        </a:solidFill>
                      </a:endParaRPr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י"א תשרי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י"ב-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תשרי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ג- תשרי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8094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י"ד- תשרי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ערב סוכות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ט"ו- תשרי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סוכות </a:t>
                      </a:r>
                      <a: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</a:br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29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ט"ז תשרי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א' </a:t>
                      </a:r>
                      <a:r>
                        <a:rPr lang="he-IL" sz="1200" b="1" u="sng" dirty="0" err="1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דחוה"מ</a:t>
                      </a:r>
                      <a:endParaRPr lang="he-IL" sz="1200" b="1" u="sng" dirty="0" smtClean="0">
                        <a:solidFill>
                          <a:srgbClr val="00B0F0"/>
                        </a:solidFill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u="sng" dirty="0">
                        <a:solidFill>
                          <a:srgbClr val="00B0F0"/>
                        </a:solidFill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/>
                        <a:t>30</a:t>
                      </a:r>
                    </a:p>
                    <a:p>
                      <a:pPr algn="ctr"/>
                      <a:r>
                        <a:rPr lang="he-IL" sz="1200" b="1" dirty="0" smtClean="0"/>
                        <a:t>י"ז </a:t>
                      </a:r>
                    </a:p>
                    <a:p>
                      <a:pPr algn="ctr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</a:rPr>
                        <a:t>ב' </a:t>
                      </a:r>
                      <a:r>
                        <a:rPr lang="he-IL" sz="1200" b="1" u="sng" dirty="0" err="1" smtClean="0">
                          <a:solidFill>
                            <a:srgbClr val="00B0F0"/>
                          </a:solidFill>
                        </a:rPr>
                        <a:t>דחוה"מ</a:t>
                      </a:r>
                      <a:endParaRPr lang="he-IL" sz="1200" b="1" u="sng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/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13315" marR="13315" marT="13315" marB="133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7" name="קבוצה 6"/>
          <p:cNvGrpSpPr/>
          <p:nvPr/>
        </p:nvGrpSpPr>
        <p:grpSpPr>
          <a:xfrm>
            <a:off x="10248312" y="4025706"/>
            <a:ext cx="1406769" cy="379828"/>
            <a:chOff x="5275385" y="5008098"/>
            <a:chExt cx="1406769" cy="379828"/>
          </a:xfrm>
        </p:grpSpPr>
        <p:sp>
          <p:nvSpPr>
            <p:cNvPr id="5" name="פינה מקופלת 4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31658" y="5008098"/>
              <a:ext cx="135049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8" name="קבוצה 7"/>
          <p:cNvGrpSpPr/>
          <p:nvPr/>
        </p:nvGrpSpPr>
        <p:grpSpPr>
          <a:xfrm>
            <a:off x="8583635" y="3983502"/>
            <a:ext cx="1406769" cy="379828"/>
            <a:chOff x="5275385" y="5008098"/>
            <a:chExt cx="1406769" cy="379828"/>
          </a:xfrm>
        </p:grpSpPr>
        <p:sp>
          <p:nvSpPr>
            <p:cNvPr id="9" name="פינה מקופלת 8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6895514" y="3989680"/>
            <a:ext cx="1406769" cy="379828"/>
            <a:chOff x="5275385" y="5008098"/>
            <a:chExt cx="1406769" cy="379828"/>
          </a:xfrm>
        </p:grpSpPr>
        <p:sp>
          <p:nvSpPr>
            <p:cNvPr id="12" name="פינה מקופלת 11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6895513" y="5071593"/>
            <a:ext cx="1406769" cy="379828"/>
            <a:chOff x="5275385" y="5008098"/>
            <a:chExt cx="1406769" cy="379828"/>
          </a:xfrm>
        </p:grpSpPr>
        <p:sp>
          <p:nvSpPr>
            <p:cNvPr id="15" name="פינה מקופלת 14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186" y="5113797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6806" y="6219948"/>
            <a:ext cx="1438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קבוצה 16"/>
          <p:cNvGrpSpPr/>
          <p:nvPr/>
        </p:nvGrpSpPr>
        <p:grpSpPr>
          <a:xfrm>
            <a:off x="8597701" y="6237629"/>
            <a:ext cx="1406769" cy="379828"/>
            <a:chOff x="5275385" y="5008098"/>
            <a:chExt cx="1406769" cy="379828"/>
          </a:xfrm>
        </p:grpSpPr>
        <p:sp>
          <p:nvSpPr>
            <p:cNvPr id="18" name="פינה מקופלת 17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31658" y="5008098"/>
              <a:ext cx="135049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514" y="6258267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186" y="6258266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165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992934"/>
              </p:ext>
            </p:extLst>
          </p:nvPr>
        </p:nvGraphicFramePr>
        <p:xfrm>
          <a:off x="140675" y="126610"/>
          <a:ext cx="11929405" cy="6341482"/>
        </p:xfrm>
        <a:graphic>
          <a:graphicData uri="http://schemas.openxmlformats.org/drawingml/2006/table">
            <a:tbl>
              <a:tblPr rtl="1"/>
              <a:tblGrid>
                <a:gridCol w="1789410"/>
                <a:gridCol w="1789410"/>
                <a:gridCol w="1670117"/>
                <a:gridCol w="1670117"/>
                <a:gridCol w="1670117"/>
                <a:gridCol w="1670117"/>
                <a:gridCol w="1670117"/>
              </a:tblGrid>
              <a:tr h="589610">
                <a:tc gridSpan="7">
                  <a:txBody>
                    <a:bodyPr/>
                    <a:lstStyle/>
                    <a:p>
                      <a:pPr algn="ctr" rtl="1"/>
                      <a:r>
                        <a:rPr lang="he-IL" sz="1400" b="1" u="none" dirty="0" smtClean="0"/>
                        <a:t>יוני 2016</a:t>
                      </a:r>
                      <a:endParaRPr lang="he-IL" sz="1400" b="1" u="none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</a:tr>
              <a:tr h="262049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אייר - סיון ה-תשע"ו</a:t>
                      </a:r>
                      <a:endParaRPr lang="he-IL" sz="1400" dirty="0" smtClean="0"/>
                    </a:p>
                    <a:p>
                      <a:endParaRPr lang="he-IL" sz="12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37482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3630">
                <a:tc>
                  <a:txBody>
                    <a:bodyPr/>
                    <a:lstStyle/>
                    <a:p>
                      <a:pPr algn="ctr" rtl="1"/>
                      <a:r>
                        <a:rPr lang="he-IL" sz="1200"/>
                        <a:t> </a:t>
                      </a: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כ"ד אייר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כ"ה אייר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כ"ו אייר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4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כ"ז אייר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363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כ"ח אייר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יום ירושלים</a:t>
                      </a:r>
                      <a:r>
                        <a:rPr lang="he-IL" sz="1200" b="1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he-IL" sz="1200" b="1" dirty="0">
                        <a:solidFill>
                          <a:srgbClr val="00B0F0"/>
                        </a:solidFill>
                      </a:endParaRP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כ"ט אייר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א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ב</a:t>
                      </a:r>
                      <a:r>
                        <a:rPr lang="he-IL" sz="1200" b="1" baseline="0" dirty="0" smtClean="0"/>
                        <a:t>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ג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ד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ה סיון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</a:rPr>
                        <a:t>ערב שבועות</a:t>
                      </a:r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363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ו סיון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</a:rPr>
                        <a:t>שבועות</a:t>
                      </a:r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ז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ח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י"א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י"ב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363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י"ג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י"ד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ט"ו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ט"ז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י"ז</a:t>
                      </a:r>
                      <a:r>
                        <a:rPr lang="he-IL" sz="1200" b="1" baseline="0" dirty="0"/>
                        <a:t> </a:t>
                      </a:r>
                      <a:r>
                        <a:rPr lang="he-IL" sz="1200" b="1" baseline="0" dirty="0" smtClean="0"/>
                        <a:t>סיון</a:t>
                      </a:r>
                      <a:endParaRPr lang="he-IL" sz="1200" b="1" dirty="0" smtClean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י"ח</a:t>
                      </a:r>
                      <a:r>
                        <a:rPr lang="he-IL" sz="1200" b="1" baseline="0" dirty="0" smtClean="0"/>
                        <a:t>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י"ט</a:t>
                      </a:r>
                      <a:r>
                        <a:rPr lang="he-IL" sz="1200" b="1" baseline="0" dirty="0" smtClean="0"/>
                        <a:t>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363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כ"א</a:t>
                      </a:r>
                      <a:r>
                        <a:rPr lang="he-IL" sz="1200" b="1" baseline="0" dirty="0" smtClean="0"/>
                        <a:t>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/>
                        <a:t>28</a:t>
                      </a:r>
                    </a:p>
                    <a:p>
                      <a:pPr algn="ctr"/>
                      <a:r>
                        <a:rPr lang="he-IL" sz="1200" b="1" dirty="0" smtClean="0"/>
                        <a:t>כ"ב סיון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כ"ג סיון</a:t>
                      </a:r>
                      <a:endParaRPr lang="he-IL" sz="1200" b="1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כ"ד סיון</a:t>
                      </a:r>
                      <a:endParaRPr lang="he-IL" sz="1200" b="1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כ"ה</a:t>
                      </a:r>
                      <a:r>
                        <a:rPr lang="he-IL" sz="1200" b="1" baseline="0" dirty="0" smtClean="0"/>
                        <a:t> סיון</a:t>
                      </a:r>
                      <a:endParaRPr lang="he-IL" sz="1200" b="1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7853" y="4006484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390" y="3981267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76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972292"/>
              </p:ext>
            </p:extLst>
          </p:nvPr>
        </p:nvGraphicFramePr>
        <p:xfrm>
          <a:off x="112543" y="98473"/>
          <a:ext cx="11971606" cy="6831392"/>
        </p:xfrm>
        <a:graphic>
          <a:graphicData uri="http://schemas.openxmlformats.org/drawingml/2006/table">
            <a:tbl>
              <a:tblPr rtl="1"/>
              <a:tblGrid>
                <a:gridCol w="1795738"/>
                <a:gridCol w="1795738"/>
                <a:gridCol w="1676026"/>
                <a:gridCol w="1676026"/>
                <a:gridCol w="1676026"/>
                <a:gridCol w="1676026"/>
                <a:gridCol w="1676026"/>
              </a:tblGrid>
              <a:tr h="599685">
                <a:tc gridSpan="7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/>
                        <a:t>יולי 2016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0" marR="0" marT="0" marB="0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</a:tr>
              <a:tr h="263470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/>
                        <a:t>סיון – תמוז ה-תשע"ו</a:t>
                      </a:r>
                      <a:endParaRPr lang="en-US" sz="1200" dirty="0" smtClean="0"/>
                    </a:p>
                    <a:p>
                      <a:endParaRPr lang="he-IL" sz="12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629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0053"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/>
                        <a:t> </a:t>
                      </a:r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/>
                        <a:t> </a:t>
                      </a:r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כ"ה סיוון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כ"ו סיון 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910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כ"ז</a:t>
                      </a:r>
                      <a:r>
                        <a:rPr lang="he-IL" sz="1200" b="1" baseline="0" dirty="0" smtClean="0"/>
                        <a:t> סיון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תחילת קייטנה</a:t>
                      </a:r>
                      <a:r>
                        <a:rPr lang="he-IL" sz="1200" b="1" baseline="0" dirty="0" smtClean="0"/>
                        <a:t> בסביונים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כ"ז סיון 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כ"ט</a:t>
                      </a:r>
                      <a:r>
                        <a:rPr lang="he-IL" sz="1200" b="1" baseline="0" dirty="0" smtClean="0"/>
                        <a:t> סיון</a:t>
                      </a:r>
                      <a:endParaRPr lang="he-IL" sz="1200" b="1" dirty="0" smtClean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ל סיון 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א</a:t>
                      </a:r>
                      <a:r>
                        <a:rPr lang="he-IL" sz="1200" b="1" baseline="0" dirty="0" smtClean="0"/>
                        <a:t> תמוז</a:t>
                      </a:r>
                      <a:endParaRPr lang="he-IL" sz="1200" b="1" dirty="0" smtClean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ב תמוז 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ג</a:t>
                      </a:r>
                      <a:r>
                        <a:rPr lang="he-IL" sz="1200" b="1" baseline="0" dirty="0" smtClean="0"/>
                        <a:t>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921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ד תמוז 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ה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ו</a:t>
                      </a:r>
                      <a:r>
                        <a:rPr lang="he-IL" sz="1200" b="1" baseline="0" dirty="0" smtClean="0"/>
                        <a:t>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ז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ח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31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י"א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י"ב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י"ג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י"ד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ט"ו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ט"ז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י"ז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931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י"ח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י"ט</a:t>
                      </a:r>
                      <a:r>
                        <a:rPr lang="he-IL" sz="1200" b="1" baseline="0" dirty="0" smtClean="0"/>
                        <a:t>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כ"א תמוז</a:t>
                      </a:r>
                    </a:p>
                    <a:p>
                      <a:pPr algn="ctr" rtl="1"/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כ"ב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/>
                        <a:t>29 </a:t>
                      </a:r>
                    </a:p>
                    <a:p>
                      <a:pPr algn="ctr"/>
                      <a:r>
                        <a:rPr lang="he-IL" sz="1200" b="1" dirty="0" smtClean="0"/>
                        <a:t>כ"ג תמוז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30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כ"ד תמוז</a:t>
                      </a:r>
                      <a:endParaRPr lang="he-IL" sz="1200" b="1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31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כ"ה</a:t>
                      </a:r>
                      <a:r>
                        <a:rPr lang="he-IL" sz="1200" b="1" baseline="0" dirty="0" smtClean="0"/>
                        <a:t> תמוז</a:t>
                      </a:r>
                    </a:p>
                    <a:p>
                      <a:pPr algn="ctr" rtl="1"/>
                      <a:r>
                        <a:rPr lang="he-IL" sz="1200" b="1" baseline="0" dirty="0" smtClean="0"/>
                        <a:t>סיום קייטנה בסביונים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3023" y="3013869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803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073332"/>
              </p:ext>
            </p:extLst>
          </p:nvPr>
        </p:nvGraphicFramePr>
        <p:xfrm>
          <a:off x="140674" y="112541"/>
          <a:ext cx="11929406" cy="6629536"/>
        </p:xfrm>
        <a:graphic>
          <a:graphicData uri="http://schemas.openxmlformats.org/drawingml/2006/table">
            <a:tbl>
              <a:tblPr rtl="1"/>
              <a:tblGrid>
                <a:gridCol w="1789408"/>
                <a:gridCol w="1789408"/>
                <a:gridCol w="1670118"/>
                <a:gridCol w="1670118"/>
                <a:gridCol w="1670118"/>
                <a:gridCol w="1670118"/>
                <a:gridCol w="1670118"/>
              </a:tblGrid>
              <a:tr h="503763">
                <a:tc gridSpan="7">
                  <a:txBody>
                    <a:bodyPr/>
                    <a:lstStyle/>
                    <a:p>
                      <a:pPr algn="ctr"/>
                      <a:r>
                        <a:rPr lang="he-IL" sz="1400" b="1" dirty="0" smtClean="0"/>
                        <a:t>אוגוסט</a:t>
                      </a:r>
                      <a:r>
                        <a:rPr lang="he-IL" sz="1400" b="1" baseline="0" dirty="0" smtClean="0"/>
                        <a:t> 2016</a:t>
                      </a:r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0" marR="0" marT="0" marB="0" anchor="ctr">
                    <a:lnL>
                      <a:noFill/>
                    </a:lnL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700" dirty="0"/>
                    </a:p>
                  </a:txBody>
                  <a:tcPr marL="36759" marR="36759" marT="18379" marB="18379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700" dirty="0"/>
                    </a:p>
                  </a:txBody>
                  <a:tcPr marL="36759" marR="36759" marT="18379" marB="18379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700" dirty="0"/>
                    </a:p>
                  </a:txBody>
                  <a:tcPr marL="36759" marR="36759" marT="18379" marB="18379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700" dirty="0"/>
                    </a:p>
                  </a:txBody>
                  <a:tcPr marL="36759" marR="36759" marT="18379" marB="18379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700" dirty="0"/>
                    </a:p>
                  </a:txBody>
                  <a:tcPr marL="36759" marR="36759" marT="18379" marB="18379" anchor="ctr"/>
                </a:tc>
              </a:tr>
              <a:tr h="223895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תמוז - אלול ה-תשע"ו</a:t>
                      </a:r>
                      <a:endParaRPr lang="he-IL" sz="1400" dirty="0" smtClean="0"/>
                    </a:p>
                    <a:p>
                      <a:endParaRPr lang="he-IL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2904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4589">
                <a:tc>
                  <a:txBody>
                    <a:bodyPr/>
                    <a:lstStyle/>
                    <a:p>
                      <a:pPr algn="ctr" rtl="1"/>
                      <a:r>
                        <a:rPr lang="he-IL" sz="1200"/>
                        <a:t> </a:t>
                      </a: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/>
                        <a:t> </a:t>
                      </a:r>
                      <a:r>
                        <a:rPr lang="he-IL" sz="1200" b="1" dirty="0" smtClean="0"/>
                        <a:t>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כ"ו תמוז</a:t>
                      </a:r>
                    </a:p>
                    <a:p>
                      <a:pPr algn="ctr" rtl="1"/>
                      <a:endParaRPr lang="he-IL" sz="1200" b="1" dirty="0" smtClean="0"/>
                    </a:p>
                    <a:p>
                      <a:pPr algn="ctr" rtl="1"/>
                      <a:endParaRPr lang="he-IL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כ"ז תמוז</a:t>
                      </a:r>
                      <a:r>
                        <a:rPr lang="he-IL" sz="1200" b="1" dirty="0"/>
                        <a:t> </a:t>
                      </a: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כ"ח תמוז</a:t>
                      </a:r>
                      <a:r>
                        <a:rPr lang="he-IL" sz="1200" b="1" dirty="0"/>
                        <a:t> </a:t>
                      </a: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4</a:t>
                      </a:r>
                    </a:p>
                    <a:p>
                      <a:pPr algn="ctr" rtl="1"/>
                      <a:r>
                        <a:rPr lang="he-IL" sz="1200" b="1" dirty="0"/>
                        <a:t> </a:t>
                      </a:r>
                      <a:r>
                        <a:rPr lang="he-IL" sz="1200" b="1" dirty="0" smtClean="0"/>
                        <a:t>כ"ט תמוז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א אב</a:t>
                      </a:r>
                      <a:r>
                        <a:rPr lang="he-IL" sz="1200" b="1" dirty="0"/>
                        <a:t> </a:t>
                      </a: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6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ב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4589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ג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ד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ה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ו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ז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ח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4589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14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 אב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צום תשעה באב (נדחה)</a:t>
                      </a:r>
                    </a:p>
                    <a:p>
                      <a:pPr algn="ctr" rtl="1"/>
                      <a:endParaRPr lang="he-IL" sz="1200" b="1" dirty="0" smtClean="0"/>
                    </a:p>
                    <a:p>
                      <a:pPr algn="ctr" rtl="1"/>
                      <a:endParaRPr lang="he-IL" sz="1200" b="1" dirty="0" smtClean="0"/>
                    </a:p>
                    <a:p>
                      <a:pPr algn="ctr" rtl="1"/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י"א</a:t>
                      </a:r>
                      <a:r>
                        <a:rPr lang="he-IL" sz="1200" b="1" baseline="0" dirty="0" smtClean="0"/>
                        <a:t>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י"ב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י"ג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י"ד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ט"ו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20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ט"ז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4589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י"ז</a:t>
                      </a:r>
                      <a:r>
                        <a:rPr lang="he-IL" sz="1200" b="1" baseline="0" dirty="0" smtClean="0"/>
                        <a:t>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י"ח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י"ט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כ"א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כ"ב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27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כ"ג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4589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28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כ"ד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29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כ"ה אב 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כ"ו אב</a:t>
                      </a:r>
                    </a:p>
                    <a:p>
                      <a:pPr algn="ctr" rtl="1"/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כ"ז</a:t>
                      </a:r>
                      <a:r>
                        <a:rPr lang="he-IL" sz="1200" b="1" baseline="0" dirty="0" smtClean="0"/>
                        <a:t> 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כ"ח באב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4589">
                <a:tc>
                  <a:txBody>
                    <a:bodyPr/>
                    <a:lstStyle/>
                    <a:p>
                      <a:pPr algn="ctr" rtl="1"/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36759" marR="36759" marT="18379" marB="1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759" marR="36759" marT="18379" marB="1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759" marR="36759" marT="18379" marB="1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759" marR="36759" marT="18379" marB="1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759" marR="36759" marT="18379" marB="1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" name="קבוצה 3"/>
          <p:cNvGrpSpPr/>
          <p:nvPr/>
        </p:nvGrpSpPr>
        <p:grpSpPr>
          <a:xfrm>
            <a:off x="1927660" y="2531561"/>
            <a:ext cx="1406769" cy="379828"/>
            <a:chOff x="5275385" y="5008098"/>
            <a:chExt cx="1406769" cy="379828"/>
          </a:xfrm>
        </p:grpSpPr>
        <p:sp>
          <p:nvSpPr>
            <p:cNvPr id="5" name="פינה מקופלת 4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סיום שנה</a:t>
              </a:r>
              <a:endParaRPr lang="he-IL" sz="1400" b="1" dirty="0"/>
            </a:p>
          </p:txBody>
        </p:sp>
      </p:grpSp>
      <p:grpSp>
        <p:nvGrpSpPr>
          <p:cNvPr id="7" name="קבוצה 6"/>
          <p:cNvGrpSpPr/>
          <p:nvPr/>
        </p:nvGrpSpPr>
        <p:grpSpPr>
          <a:xfrm>
            <a:off x="6985386" y="5412125"/>
            <a:ext cx="1406769" cy="379828"/>
            <a:chOff x="5275385" y="5008098"/>
            <a:chExt cx="1406769" cy="379828"/>
          </a:xfrm>
        </p:grpSpPr>
        <p:sp>
          <p:nvSpPr>
            <p:cNvPr id="8" name="פינה מקופלת 7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75386" y="5050302"/>
              <a:ext cx="133643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200" b="1" dirty="0" smtClean="0"/>
                <a:t>פתיחת מע' הגנים</a:t>
              </a:r>
              <a:endParaRPr lang="he-IL" sz="1200" b="1" dirty="0"/>
            </a:p>
          </p:txBody>
        </p:sp>
      </p:grpSp>
      <p:sp>
        <p:nvSpPr>
          <p:cNvPr id="11" name="פינה מקופלת 10"/>
          <p:cNvSpPr/>
          <p:nvPr/>
        </p:nvSpPr>
        <p:spPr>
          <a:xfrm>
            <a:off x="3580616" y="5360279"/>
            <a:ext cx="1406769" cy="503869"/>
          </a:xfrm>
          <a:prstGeom prst="foldedCorner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3656032" y="5303114"/>
            <a:ext cx="1336430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/>
              <a:t>תחילת שנה - צהרונים</a:t>
            </a:r>
            <a:endParaRPr lang="he-IL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779018" y="1761559"/>
            <a:ext cx="1336430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1200" b="1" dirty="0" smtClean="0"/>
              <a:t>יום פתוח</a:t>
            </a:r>
            <a:endParaRPr lang="he-IL" sz="1200" b="1" dirty="0"/>
          </a:p>
        </p:txBody>
      </p:sp>
      <p:grpSp>
        <p:nvGrpSpPr>
          <p:cNvPr id="14" name="קבוצה 13"/>
          <p:cNvGrpSpPr/>
          <p:nvPr/>
        </p:nvGrpSpPr>
        <p:grpSpPr>
          <a:xfrm>
            <a:off x="8708679" y="1710144"/>
            <a:ext cx="1406769" cy="379828"/>
            <a:chOff x="5275385" y="5008098"/>
            <a:chExt cx="1406769" cy="379828"/>
          </a:xfrm>
        </p:grpSpPr>
        <p:sp>
          <p:nvSpPr>
            <p:cNvPr id="15" name="פינה מקופלת 14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75386" y="5050302"/>
              <a:ext cx="133643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endParaRPr lang="he-IL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15787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406814"/>
              </p:ext>
            </p:extLst>
          </p:nvPr>
        </p:nvGraphicFramePr>
        <p:xfrm>
          <a:off x="152011" y="305974"/>
          <a:ext cx="11873132" cy="6323425"/>
        </p:xfrm>
        <a:graphic>
          <a:graphicData uri="http://schemas.openxmlformats.org/drawingml/2006/table">
            <a:tbl>
              <a:tblPr rtl="1"/>
              <a:tblGrid>
                <a:gridCol w="1780971"/>
                <a:gridCol w="1780971"/>
                <a:gridCol w="1662238"/>
                <a:gridCol w="1662238"/>
                <a:gridCol w="1662238"/>
                <a:gridCol w="1662238"/>
                <a:gridCol w="1662238"/>
              </a:tblGrid>
              <a:tr h="509417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latin typeface="Arial (Hebrew)" panose="020B0604020202020204" pitchFamily="34" charset="0"/>
                        </a:rPr>
                        <a:t>אוקטובר</a:t>
                      </a:r>
                      <a:r>
                        <a:rPr lang="he-IL" sz="1400" b="1" baseline="0" dirty="0" smtClean="0">
                          <a:latin typeface="Arial (Hebrew)" panose="020B0604020202020204" pitchFamily="34" charset="0"/>
                        </a:rPr>
                        <a:t> 2015</a:t>
                      </a:r>
                      <a:endParaRPr lang="he-IL" sz="1400" dirty="0" smtClean="0"/>
                    </a:p>
                    <a:p>
                      <a:pPr algn="ctr" rtl="1"/>
                      <a:endParaRPr lang="en-US" sz="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0" marR="0" marT="0" marB="0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</a:tr>
              <a:tr h="330340">
                <a:tc gridSpan="7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/>
                        <a:t>תשרי - חשון ה-תשע"ו</a:t>
                      </a:r>
                      <a:endParaRPr lang="he-IL" sz="1400" dirty="0" smtClean="0"/>
                    </a:p>
                    <a:p>
                      <a:endParaRPr lang="he-IL" sz="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/>
                    </a:p>
                  </a:txBody>
                  <a:tcPr marL="36954" marR="36954" marT="18477" marB="18477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/>
                    </a:p>
                  </a:txBody>
                  <a:tcPr marL="36954" marR="36954" marT="18477" marB="18477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954" marR="36954" marT="18477" marB="18477"/>
                </a:tc>
              </a:tr>
              <a:tr h="212605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4213"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י"ח- תשרי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ג' </a:t>
                      </a:r>
                      <a:r>
                        <a:rPr lang="he-IL" sz="1200" b="1" u="sng" dirty="0" err="1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דחוה"מ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י"ט- תשרי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2'</a:t>
                      </a:r>
                      <a:r>
                        <a:rPr lang="he-IL" sz="1200" b="1" u="sng" baseline="0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u="sng" baseline="0" dirty="0" err="1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דחוה"מ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תשרי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4018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4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כ"א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תשרי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הושענא</a:t>
                      </a:r>
                      <a:r>
                        <a:rPr lang="he-IL" sz="1200" b="1" u="sng" baseline="0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 רבא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כ"ב תשרי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שמחת תורה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כ"ג תשרי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אסרו חג </a:t>
                      </a:r>
                    </a:p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7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כ"ד תשרי</a:t>
                      </a:r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כ"ה תשרי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כ"ו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תשרי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כ"ז תשרי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4018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כ"ח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תשרי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כ"ט תשרי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ל-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תשרי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14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א חשון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15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ב חשון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ג חשון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ד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חשון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4407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ה חשון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ו חשון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ז חשון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ח חשון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 חשון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י-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חשון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י"א-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חשון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4407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י"ב-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חשון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י"ג-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חשון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י"ד-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חשון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ט"ו-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חשון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ט"ז-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חשון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י"ז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-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חשון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548" marR="11548" marT="11548" marB="115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י"ח - חשון </a:t>
                      </a:r>
                      <a:endParaRPr lang="he-IL" sz="1200" b="1" dirty="0"/>
                    </a:p>
                  </a:txBody>
                  <a:tcPr marL="36954" marR="36954" marT="18477" marB="18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0" name="קבוצה 19"/>
          <p:cNvGrpSpPr/>
          <p:nvPr/>
        </p:nvGrpSpPr>
        <p:grpSpPr>
          <a:xfrm>
            <a:off x="8651631" y="3138780"/>
            <a:ext cx="1406769" cy="379828"/>
            <a:chOff x="5275385" y="5008098"/>
            <a:chExt cx="1406769" cy="379828"/>
          </a:xfrm>
        </p:grpSpPr>
        <p:sp>
          <p:nvSpPr>
            <p:cNvPr id="21" name="פינה מקופלת 20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10491958" y="3132602"/>
            <a:ext cx="1406769" cy="379828"/>
            <a:chOff x="5275385" y="5008098"/>
            <a:chExt cx="1406769" cy="379828"/>
          </a:xfrm>
        </p:grpSpPr>
        <p:sp>
          <p:nvSpPr>
            <p:cNvPr id="24" name="פינה מקופלת 23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540" y="1964202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032" y="3138780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55" y="1964201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725" y="1964202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430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06966"/>
              </p:ext>
            </p:extLst>
          </p:nvPr>
        </p:nvGraphicFramePr>
        <p:xfrm>
          <a:off x="114303" y="127000"/>
          <a:ext cx="11925296" cy="6113104"/>
        </p:xfrm>
        <a:graphic>
          <a:graphicData uri="http://schemas.openxmlformats.org/drawingml/2006/table">
            <a:tbl>
              <a:tblPr rtl="1"/>
              <a:tblGrid>
                <a:gridCol w="1788798"/>
                <a:gridCol w="1788798"/>
                <a:gridCol w="1669540"/>
                <a:gridCol w="1669540"/>
                <a:gridCol w="1669540"/>
                <a:gridCol w="1669540"/>
                <a:gridCol w="1669540"/>
              </a:tblGrid>
              <a:tr h="508000">
                <a:tc gridSpan="7">
                  <a:txBody>
                    <a:bodyPr/>
                    <a:lstStyle/>
                    <a:p>
                      <a:pPr algn="ctr"/>
                      <a:r>
                        <a:rPr lang="he-IL" sz="1400" b="1" dirty="0" smtClean="0"/>
                        <a:t>נובמבר</a:t>
                      </a:r>
                      <a:r>
                        <a:rPr lang="he-IL" sz="1400" b="1" baseline="0" dirty="0" smtClean="0"/>
                        <a:t> 2015</a:t>
                      </a:r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</a:tr>
              <a:tr h="218222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חשון - כסלו ה-תשע"ו</a:t>
                      </a:r>
                      <a:endParaRPr lang="he-IL" sz="1400" dirty="0" smtClean="0"/>
                    </a:p>
                    <a:p>
                      <a:endParaRPr lang="he-IL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  <a:tc hMerge="1">
                  <a:txBody>
                    <a:bodyPr/>
                    <a:lstStyle/>
                    <a:p>
                      <a:pPr rtl="1"/>
                      <a:endParaRPr lang="he-IL" sz="800"/>
                    </a:p>
                  </a:txBody>
                  <a:tcPr marL="39784" marR="39784" marT="19892" marB="19892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39784" marR="39784" marT="19892" marB="19892"/>
                </a:tc>
              </a:tr>
              <a:tr h="198087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6218"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י"ט חשון</a:t>
                      </a: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כ"א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4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כ"ב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5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כ"ג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 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6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כ"ד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7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כ"ה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621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8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כ"ו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9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כ"ז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10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כ"ח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11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כ"ט 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12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ל' חשון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13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א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14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ב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כסלו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621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15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ג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16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ד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17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ה כסלו 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18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ו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19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ז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20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ח כסלו</a:t>
                      </a: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21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 כסלו 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621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22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 כסלו 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23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י"א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24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י"ב כסלו</a:t>
                      </a: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25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י"ג כסלו</a:t>
                      </a: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26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י"ד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27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ט"ו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28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ט"ז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621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29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י"ז כסלו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30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י"ח כסלו</a:t>
                      </a:r>
                    </a:p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2432" marR="12432" marT="12432" marB="12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87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131576"/>
              </p:ext>
            </p:extLst>
          </p:nvPr>
        </p:nvGraphicFramePr>
        <p:xfrm>
          <a:off x="140678" y="112546"/>
          <a:ext cx="11887200" cy="6512830"/>
        </p:xfrm>
        <a:graphic>
          <a:graphicData uri="http://schemas.openxmlformats.org/drawingml/2006/table">
            <a:tbl>
              <a:tblPr rtl="1"/>
              <a:tblGrid>
                <a:gridCol w="1783080"/>
                <a:gridCol w="1783080"/>
                <a:gridCol w="1664208"/>
                <a:gridCol w="1664208"/>
                <a:gridCol w="1664208"/>
                <a:gridCol w="1664208"/>
                <a:gridCol w="1664208"/>
              </a:tblGrid>
              <a:tr h="563117">
                <a:tc gridSpan="7">
                  <a:txBody>
                    <a:bodyPr/>
                    <a:lstStyle/>
                    <a:p>
                      <a:pPr algn="ctr" rtl="1"/>
                      <a:r>
                        <a:rPr lang="he-IL" sz="1400" b="1" i="0" dirty="0" smtClean="0"/>
                        <a:t>דצמבר 2015</a:t>
                      </a:r>
                      <a:endParaRPr lang="en-US" sz="1400" b="1" i="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</a:tr>
              <a:tr h="250274">
                <a:tc gridSpan="7">
                  <a:txBody>
                    <a:bodyPr/>
                    <a:lstStyle/>
                    <a:p>
                      <a:pPr algn="ctr"/>
                      <a:r>
                        <a:rPr lang="he-IL" sz="1400" b="1" dirty="0" smtClean="0"/>
                        <a:t>כסלו - טבת ה-תשע"ו </a:t>
                      </a:r>
                      <a:endParaRPr lang="he-IL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/>
                </a:tc>
              </a:tr>
              <a:tr h="22681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763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כסלו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כסלו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כ"א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כסלו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כ"ב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כסלו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5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כ"ג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כסלו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763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כ"ד כסלו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ערב חנוכה </a:t>
                      </a:r>
                      <a: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כ"ה כסלו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8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כ"ו כסלו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כ"ז  כסלו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כ"ח כסלו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חנוכה</a:t>
                      </a:r>
                    </a:p>
                    <a:p>
                      <a:pPr algn="ctr" rtl="1"/>
                      <a: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</a:br>
                      <a:endParaRPr lang="he-IL" sz="1200" u="sng" dirty="0">
                        <a:solidFill>
                          <a:srgbClr val="00B0F0"/>
                        </a:solidFill>
                      </a:endParaRP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כסלו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ל כסלו  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763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א טבת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ב טבת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ג טבת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ד טבת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17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ה טבת</a:t>
                      </a: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ו טבת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חנוכה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ז טבת 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763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ח טבת 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חנוכה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טבת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חנוכה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 טבת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חנוכה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י"א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חנוכה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י"ב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י"ג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י"ד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763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ו- 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ז- 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ח- 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30</a:t>
                      </a:r>
                    </a:p>
                    <a:p>
                      <a:pPr algn="ctr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טבת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 טבת</a:t>
                      </a:r>
                      <a:endParaRPr lang="he-IL" sz="1200" b="1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" name="קבוצה 3"/>
          <p:cNvGrpSpPr/>
          <p:nvPr/>
        </p:nvGrpSpPr>
        <p:grpSpPr>
          <a:xfrm>
            <a:off x="3621452" y="2719021"/>
            <a:ext cx="1406769" cy="379828"/>
            <a:chOff x="5275385" y="5008098"/>
            <a:chExt cx="1406769" cy="379828"/>
          </a:xfrm>
        </p:grpSpPr>
        <p:sp>
          <p:nvSpPr>
            <p:cNvPr id="5" name="פינה מקופלת 4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קייטנה</a:t>
              </a:r>
              <a:endParaRPr lang="he-IL" sz="1400" b="1" dirty="0"/>
            </a:p>
          </p:txBody>
        </p:sp>
      </p:grpSp>
      <p:grpSp>
        <p:nvGrpSpPr>
          <p:cNvPr id="7" name="קבוצה 6"/>
          <p:cNvGrpSpPr/>
          <p:nvPr/>
        </p:nvGrpSpPr>
        <p:grpSpPr>
          <a:xfrm>
            <a:off x="5257992" y="2748868"/>
            <a:ext cx="1406769" cy="379828"/>
            <a:chOff x="5275385" y="5008098"/>
            <a:chExt cx="1406769" cy="379828"/>
          </a:xfrm>
        </p:grpSpPr>
        <p:sp>
          <p:nvSpPr>
            <p:cNvPr id="8" name="פינה מקופלת 7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קייטנה</a:t>
              </a:r>
              <a:endParaRPr lang="he-IL" sz="1400" b="1" dirty="0"/>
            </a:p>
          </p:txBody>
        </p:sp>
      </p:grpSp>
      <p:grpSp>
        <p:nvGrpSpPr>
          <p:cNvPr id="10" name="קבוצה 9"/>
          <p:cNvGrpSpPr/>
          <p:nvPr/>
        </p:nvGrpSpPr>
        <p:grpSpPr>
          <a:xfrm>
            <a:off x="6966046" y="2725199"/>
            <a:ext cx="1406769" cy="379828"/>
            <a:chOff x="5275385" y="5008098"/>
            <a:chExt cx="1406769" cy="379828"/>
          </a:xfrm>
        </p:grpSpPr>
        <p:sp>
          <p:nvSpPr>
            <p:cNvPr id="11" name="פינה מקופלת 10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קייטנה</a:t>
              </a:r>
              <a:endParaRPr lang="he-IL" sz="1400" b="1" dirty="0"/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272951" y="2731613"/>
            <a:ext cx="1406769" cy="379828"/>
            <a:chOff x="5275385" y="5008098"/>
            <a:chExt cx="1406769" cy="379828"/>
          </a:xfrm>
        </p:grpSpPr>
        <p:sp>
          <p:nvSpPr>
            <p:cNvPr id="17" name="פינה מקופלת 16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0777" y="2767403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9577" y="3924423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0777" y="3921615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725" y="2748868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868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564999"/>
              </p:ext>
            </p:extLst>
          </p:nvPr>
        </p:nvGraphicFramePr>
        <p:xfrm>
          <a:off x="211013" y="138325"/>
          <a:ext cx="11826240" cy="6768107"/>
        </p:xfrm>
        <a:graphic>
          <a:graphicData uri="http://schemas.openxmlformats.org/drawingml/2006/table">
            <a:tbl>
              <a:tblPr rtl="1"/>
              <a:tblGrid>
                <a:gridCol w="1773935"/>
                <a:gridCol w="1773935"/>
                <a:gridCol w="1655674"/>
                <a:gridCol w="1655674"/>
                <a:gridCol w="1655674"/>
                <a:gridCol w="1655674"/>
                <a:gridCol w="1655674"/>
              </a:tblGrid>
              <a:tr h="608918">
                <a:tc gridSpan="7">
                  <a:txBody>
                    <a:bodyPr/>
                    <a:lstStyle/>
                    <a:p>
                      <a:pPr algn="ctr"/>
                      <a:r>
                        <a:rPr lang="he-IL" sz="1400" b="1" dirty="0" smtClean="0"/>
                        <a:t>ינואר</a:t>
                      </a:r>
                      <a:r>
                        <a:rPr lang="he-IL" sz="1400" b="1" baseline="0" dirty="0" smtClean="0"/>
                        <a:t> 2016</a:t>
                      </a:r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35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טבת - שבט ה-תשע"ו</a:t>
                      </a:r>
                      <a:endParaRPr lang="he-IL" sz="1400" dirty="0" smtClean="0"/>
                    </a:p>
                    <a:p>
                      <a:endParaRPr lang="he-IL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800" dirty="0"/>
                    </a:p>
                  </a:txBody>
                  <a:tcPr marL="42349" marR="42349" marT="21174" marB="2117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5258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0018">
                <a:tc>
                  <a:txBody>
                    <a:bodyPr/>
                    <a:lstStyle/>
                    <a:p>
                      <a:pPr algn="ctr" rtl="1"/>
                      <a:r>
                        <a:rPr lang="he-IL" sz="1200"/>
                        <a:t> </a:t>
                      </a: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/>
                        <a:t> </a:t>
                      </a: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כ"א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643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כ"ב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כ"ג טבת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כ"ד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כ"ה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כ"ו טבת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8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כ"ז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כ"ח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078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טבת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 א שבט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ב שבט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ג שבט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ד שבט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15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ה שבט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 smtClean="0">
                          <a:solidFill>
                            <a:srgbClr val="0070C0"/>
                          </a:solidFill>
                          <a:latin typeface="Arial (Hebrew)" panose="020B0604020202020204" pitchFamily="34" charset="0"/>
                        </a:rPr>
                        <a:t>יום צוות </a:t>
                      </a:r>
                    </a:p>
                    <a:p>
                      <a:pPr algn="ctr" rtl="1"/>
                      <a:endParaRPr lang="he-IL" sz="1200" b="1" u="sng" dirty="0" smtClean="0">
                        <a:solidFill>
                          <a:srgbClr val="0070C0"/>
                        </a:solidFill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ו שבט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0954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ז שבט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ח שבט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 שבט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י"א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י"ב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י"ג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923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י"ד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ט"ו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שבט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חג לאילנות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ט"ז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י"ז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שבט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י"ח 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30</a:t>
                      </a:r>
                    </a:p>
                    <a:p>
                      <a:pPr algn="ctr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715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כ"א שבט</a:t>
                      </a:r>
                      <a:endParaRPr lang="he-IL" sz="1200" b="1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sz="1200" dirty="0"/>
                    </a:p>
                  </a:txBody>
                  <a:tcPr marL="13234" marR="13234" marT="13234" marB="132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9" name="קבוצה 18"/>
          <p:cNvGrpSpPr/>
          <p:nvPr/>
        </p:nvGrpSpPr>
        <p:grpSpPr>
          <a:xfrm>
            <a:off x="1954039" y="3547599"/>
            <a:ext cx="1406769" cy="379828"/>
            <a:chOff x="5275385" y="5008098"/>
            <a:chExt cx="1406769" cy="379828"/>
          </a:xfrm>
        </p:grpSpPr>
        <p:sp>
          <p:nvSpPr>
            <p:cNvPr id="20" name="פינה מקופלת 19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1539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782056"/>
              </p:ext>
            </p:extLst>
          </p:nvPr>
        </p:nvGraphicFramePr>
        <p:xfrm>
          <a:off x="98471" y="98474"/>
          <a:ext cx="12093529" cy="6121056"/>
        </p:xfrm>
        <a:graphic>
          <a:graphicData uri="http://schemas.openxmlformats.org/drawingml/2006/table">
            <a:tbl>
              <a:tblPr rtl="1"/>
              <a:tblGrid>
                <a:gridCol w="1814032"/>
                <a:gridCol w="1814032"/>
                <a:gridCol w="1693093"/>
                <a:gridCol w="1693093"/>
                <a:gridCol w="1693093"/>
                <a:gridCol w="1693093"/>
                <a:gridCol w="1693093"/>
              </a:tblGrid>
              <a:tr h="664410">
                <a:tc gridSpan="7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/>
                        <a:t>פברואר 2016</a:t>
                      </a:r>
                      <a:endParaRPr lang="he-IL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0" marR="0" marT="0" marB="0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  <a:tc hMerge="1">
                  <a:txBody>
                    <a:bodyPr/>
                    <a:lstStyle/>
                    <a:p>
                      <a:pPr rtl="1"/>
                      <a:endParaRPr lang="he-IL" sz="900"/>
                    </a:p>
                  </a:txBody>
                  <a:tcPr marL="46726" marR="46726" marT="23363" marB="23363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</a:tr>
              <a:tr h="282789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שבט - אדר ה-תשע"ו</a:t>
                      </a:r>
                      <a:endParaRPr lang="he-IL" sz="1400" dirty="0" smtClean="0"/>
                    </a:p>
                    <a:p>
                      <a:endParaRPr lang="he-IL" sz="9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/>
                    </a:p>
                  </a:txBody>
                  <a:tcPr marL="46726" marR="46726" marT="23363" marB="23363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6726" marR="46726" marT="23363" marB="23363"/>
                </a:tc>
              </a:tr>
              <a:tr h="256277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2196"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כ"ב 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כ"ג שבט 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 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כ"ד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שבט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4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כ"ה שבט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5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כ"ו שבט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כ"ז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7933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7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כ"ח שבט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כ"ט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ל 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שבט</a:t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10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א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ב אדר א'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ג אדר א'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ד אדר  א'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7769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14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ה אדר א'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ו אדר א'</a:t>
                      </a:r>
                      <a:endParaRPr lang="he-IL" sz="1200" b="1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16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ז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ח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18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 אדר א'</a:t>
                      </a:r>
                      <a:br>
                        <a:rPr lang="he-IL" sz="1200" b="1" dirty="0" smtClean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19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 אדר א'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יום המשפחה</a:t>
                      </a:r>
                      <a: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u="sng" dirty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</a:br>
                      <a:endParaRPr lang="he-IL" sz="1200" u="sng" dirty="0">
                        <a:solidFill>
                          <a:srgbClr val="00B0F0"/>
                        </a:solidFill>
                      </a:endParaRPr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20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י"א אדר א'</a:t>
                      </a: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2553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י"ב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22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י"ג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23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י"ד 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24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ט"ו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25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ט"ז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26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י"ז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27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י"ח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2553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י"ט אדר א'</a:t>
                      </a:r>
                      <a:endParaRPr lang="he-IL" sz="1200" b="1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 אדר א'</a:t>
                      </a:r>
                      <a:endParaRPr lang="he-IL" sz="1200" b="1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sz="1200" dirty="0"/>
                    </a:p>
                  </a:txBody>
                  <a:tcPr marL="14602" marR="14602" marT="14602" marB="1460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92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065123"/>
              </p:ext>
            </p:extLst>
          </p:nvPr>
        </p:nvGraphicFramePr>
        <p:xfrm>
          <a:off x="126607" y="-2"/>
          <a:ext cx="11957541" cy="6383899"/>
        </p:xfrm>
        <a:graphic>
          <a:graphicData uri="http://schemas.openxmlformats.org/drawingml/2006/table">
            <a:tbl>
              <a:tblPr rtl="1"/>
              <a:tblGrid>
                <a:gridCol w="1793628"/>
                <a:gridCol w="1793628"/>
                <a:gridCol w="1674057"/>
                <a:gridCol w="1674057"/>
                <a:gridCol w="1674057"/>
                <a:gridCol w="1674057"/>
                <a:gridCol w="1674057"/>
              </a:tblGrid>
              <a:tr h="602517">
                <a:tc gridSpan="7">
                  <a:txBody>
                    <a:bodyPr/>
                    <a:lstStyle/>
                    <a:p>
                      <a:pPr algn="ctr"/>
                      <a:r>
                        <a:rPr lang="he-IL" sz="1400" b="1" dirty="0" smtClean="0"/>
                        <a:t>מרץ</a:t>
                      </a:r>
                      <a:r>
                        <a:rPr lang="he-IL" sz="1400" b="1" baseline="0" dirty="0" smtClean="0"/>
                        <a:t> 2016</a:t>
                      </a:r>
                      <a:endParaRPr lang="en-US" sz="14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0" marR="0" marT="0" marB="0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</a:tr>
              <a:tr h="264714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/>
                        <a:t>אדר ה-תשע"ו</a:t>
                      </a:r>
                      <a:endParaRPr lang="he-IL" sz="1200" dirty="0" smtClean="0"/>
                    </a:p>
                    <a:p>
                      <a:endParaRPr lang="he-IL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  <a:tc hMerge="1">
                  <a:txBody>
                    <a:bodyPr/>
                    <a:lstStyle/>
                    <a:p>
                      <a:pPr rtl="1"/>
                      <a:endParaRPr lang="he-IL" sz="900" dirty="0"/>
                    </a:p>
                  </a:txBody>
                  <a:tcPr marL="43622" marR="43622" marT="21811" marB="21811"/>
                </a:tc>
              </a:tr>
              <a:tr h="24076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44955"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כ"א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אדר א'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 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כ"ב אדר א'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3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כ"ג אדר א'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4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כ"ד אדר א'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כ"ה אדר א'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11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כ"ו אדר א'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כ"ז אדר א'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כ"ח</a:t>
                      </a:r>
                      <a:r>
                        <a:rPr lang="he-IL" sz="1200" b="1" baseline="0" dirty="0" smtClean="0"/>
                        <a:t> אדר א'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כ"ט אדר א'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ל אדר א'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א'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ב</a:t>
                      </a:r>
                      <a:r>
                        <a:rPr lang="he-IL" sz="1200" b="1" baseline="0" dirty="0" smtClean="0"/>
                        <a:t>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11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13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</a:t>
                      </a:r>
                    </a:p>
                    <a:p>
                      <a:pPr algn="ctr" rtl="1"/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ג אדר ב'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14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ד אדר ב'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15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ה אדר ה'</a:t>
                      </a:r>
                      <a:endParaRPr lang="he-IL" sz="1200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ו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ז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ח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19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11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21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י"א</a:t>
                      </a:r>
                      <a:r>
                        <a:rPr lang="he-IL" sz="1200" b="1" baseline="0" dirty="0" smtClean="0"/>
                        <a:t>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י"ב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י"ג אדר ב'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תענית אסתר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י"ד</a:t>
                      </a:r>
                      <a:r>
                        <a:rPr lang="he-IL" sz="1200" b="1" baseline="0" dirty="0" smtClean="0"/>
                        <a:t> אדר ב'</a:t>
                      </a:r>
                    </a:p>
                    <a:p>
                      <a:pPr algn="ctr" rtl="1"/>
                      <a:r>
                        <a:rPr lang="he-IL" sz="1200" b="1" u="sng" baseline="0" dirty="0" smtClean="0">
                          <a:solidFill>
                            <a:srgbClr val="00B0F0"/>
                          </a:solidFill>
                        </a:rPr>
                        <a:t>פורים</a:t>
                      </a:r>
                      <a:endParaRPr lang="he-IL" sz="1200" b="1" u="sng" dirty="0" smtClean="0">
                        <a:solidFill>
                          <a:srgbClr val="00B0F0"/>
                        </a:solidFill>
                      </a:endParaRPr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ט"ו</a:t>
                      </a:r>
                      <a:r>
                        <a:rPr lang="he-IL" sz="1200" b="1" baseline="0" dirty="0" smtClean="0"/>
                        <a:t> אדר ב'</a:t>
                      </a:r>
                    </a:p>
                    <a:p>
                      <a:pPr algn="ctr" rtl="1"/>
                      <a:r>
                        <a:rPr lang="he-IL" sz="1200" b="1" u="sng" baseline="0" dirty="0" smtClean="0">
                          <a:solidFill>
                            <a:srgbClr val="00B0F0"/>
                          </a:solidFill>
                        </a:rPr>
                        <a:t>שושן פורים</a:t>
                      </a:r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26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ט"ז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3278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י"ז</a:t>
                      </a:r>
                      <a:r>
                        <a:rPr lang="he-IL" sz="1200" b="1" baseline="0" dirty="0" smtClean="0"/>
                        <a:t>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י"ח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/>
                        <a:t>29</a:t>
                      </a:r>
                    </a:p>
                    <a:p>
                      <a:pPr algn="ctr"/>
                      <a:r>
                        <a:rPr lang="he-IL" sz="1200" b="1" dirty="0" smtClean="0"/>
                        <a:t>י"ט אדר ב'</a:t>
                      </a:r>
                      <a:endParaRPr lang="he-IL" sz="1200" b="1" dirty="0"/>
                    </a:p>
                  </a:txBody>
                  <a:tcPr marL="13632" marR="13632" marT="13632" marB="136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30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 אדר ב'</a:t>
                      </a:r>
                      <a:endParaRPr lang="he-IL" sz="1200" b="1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כ"א אדר ב'</a:t>
                      </a:r>
                      <a:endParaRPr lang="he-IL" sz="1200" b="1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43622" marR="43622" marT="21811" marB="218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קבוצה 9"/>
          <p:cNvGrpSpPr/>
          <p:nvPr/>
        </p:nvGrpSpPr>
        <p:grpSpPr>
          <a:xfrm>
            <a:off x="1878432" y="5091155"/>
            <a:ext cx="1406769" cy="379828"/>
            <a:chOff x="5275385" y="5008098"/>
            <a:chExt cx="1406769" cy="379828"/>
          </a:xfrm>
        </p:grpSpPr>
        <p:sp>
          <p:nvSpPr>
            <p:cNvPr id="11" name="פינה מקופלת 10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16" name="קבוצה 15"/>
          <p:cNvGrpSpPr/>
          <p:nvPr/>
        </p:nvGrpSpPr>
        <p:grpSpPr>
          <a:xfrm>
            <a:off x="3587456" y="5084977"/>
            <a:ext cx="1406769" cy="379828"/>
            <a:chOff x="5275385" y="5008098"/>
            <a:chExt cx="1406769" cy="379828"/>
          </a:xfrm>
        </p:grpSpPr>
        <p:sp>
          <p:nvSpPr>
            <p:cNvPr id="17" name="פינה מקופלת 16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קייטנה</a:t>
              </a:r>
              <a:endParaRPr lang="he-IL" sz="1400" b="1" dirty="0"/>
            </a:p>
          </p:txBody>
        </p:sp>
      </p:grpSp>
      <p:grpSp>
        <p:nvGrpSpPr>
          <p:cNvPr id="19" name="קבוצה 18"/>
          <p:cNvGrpSpPr/>
          <p:nvPr/>
        </p:nvGrpSpPr>
        <p:grpSpPr>
          <a:xfrm>
            <a:off x="5291990" y="5116681"/>
            <a:ext cx="1406769" cy="379828"/>
            <a:chOff x="5275385" y="5008098"/>
            <a:chExt cx="1406769" cy="379828"/>
          </a:xfrm>
        </p:grpSpPr>
        <p:sp>
          <p:nvSpPr>
            <p:cNvPr id="20" name="פינה מקופלת 19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קייטנה</a:t>
              </a:r>
              <a:endParaRPr lang="he-IL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153573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61423"/>
              </p:ext>
            </p:extLst>
          </p:nvPr>
        </p:nvGraphicFramePr>
        <p:xfrm>
          <a:off x="155125" y="155445"/>
          <a:ext cx="11915335" cy="6418477"/>
        </p:xfrm>
        <a:graphic>
          <a:graphicData uri="http://schemas.openxmlformats.org/drawingml/2006/table">
            <a:tbl>
              <a:tblPr rtl="1"/>
              <a:tblGrid>
                <a:gridCol w="1787300"/>
                <a:gridCol w="1787300"/>
                <a:gridCol w="1668147"/>
                <a:gridCol w="1668147"/>
                <a:gridCol w="1668147"/>
                <a:gridCol w="1668147"/>
                <a:gridCol w="1668147"/>
              </a:tblGrid>
              <a:tr h="546809">
                <a:tc gridSpan="7"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/>
                        <a:t>אפריל 2016</a:t>
                      </a:r>
                      <a:endParaRPr lang="he-IL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0" marR="0" marT="0" marB="0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036" marR="36036" marT="18018" marB="18018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036" marR="36036" marT="18018" marB="18018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036" marR="36036" marT="18018" marB="18018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036" marR="36036" marT="18018" marB="18018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036" marR="36036" marT="18018" marB="18018"/>
                </a:tc>
              </a:tr>
              <a:tr h="466533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ניסן - אייר ה-תשע"ו</a:t>
                      </a:r>
                      <a:endParaRPr lang="he-IL" sz="1200" b="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036" marR="36036" marT="18018" marB="180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036" marR="36036" marT="18018" marB="180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036" marR="36036" marT="18018" marB="180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036" marR="36036" marT="18018" marB="180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036" marR="36036" marT="18018" marB="180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 marL="36036" marR="36036" marT="18018" marB="180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66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347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/>
                        <a:t> </a:t>
                      </a: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כ"ב אדר ב'</a:t>
                      </a:r>
                      <a:endParaRPr lang="he-IL" sz="1200" b="1" u="sng" dirty="0" smtClean="0">
                        <a:solidFill>
                          <a:srgbClr val="0070C0"/>
                        </a:solidFill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כ"ג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אדר ב'</a:t>
                      </a:r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endParaRPr lang="he-IL" sz="1200" b="1" dirty="0" smtClean="0">
                        <a:latin typeface="Arial (Hebrew)" panose="020B0604020202020204" pitchFamily="34" charset="0"/>
                      </a:endParaRPr>
                    </a:p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7637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כ"ד</a:t>
                      </a:r>
                      <a:r>
                        <a:rPr lang="he-IL" sz="1200" b="1" baseline="0" dirty="0" smtClean="0"/>
                        <a:t> אדר ב'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4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כ"ה אדר</a:t>
                      </a:r>
                      <a:r>
                        <a:rPr lang="he-IL" sz="1200" b="1" baseline="0" dirty="0" smtClean="0"/>
                        <a:t> ב'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כ"ו אדר ב'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כ"ז אדר ב'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כ"ח אדר ב'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כ"ט אדר ב'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א</a:t>
                      </a:r>
                      <a:r>
                        <a:rPr lang="he-IL" sz="1200" b="1" baseline="0" dirty="0" smtClean="0"/>
                        <a:t> ניסן 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4398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ב ניסן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ג ניסן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ד ניסן 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ה ניסן 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ו ניסן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ז</a:t>
                      </a:r>
                      <a:r>
                        <a:rPr lang="he-IL" sz="1200" b="1" baseline="0" dirty="0" smtClean="0"/>
                        <a:t> ניסן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ח ניסן 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31594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 ניסן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 ניסן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י"א ניסן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י"ב ניסן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י"ג ניסן </a:t>
                      </a:r>
                      <a:endParaRPr lang="he-IL" sz="1200" b="1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י"ד ניסן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</a:rPr>
                        <a:t>ערב פסח</a:t>
                      </a:r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23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ט"ו ניסן</a:t>
                      </a:r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/>
                      </a:r>
                      <a:br>
                        <a:rPr lang="he-IL" sz="1200" b="1" dirty="0">
                          <a:latin typeface="Arial (Hebrew)" panose="020B0604020202020204" pitchFamily="34" charset="0"/>
                        </a:rPr>
                      </a:br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פסח</a:t>
                      </a:r>
                      <a:endParaRPr lang="he-IL" sz="1200" u="sng" dirty="0">
                        <a:solidFill>
                          <a:srgbClr val="00B0F0"/>
                        </a:solidFill>
                      </a:endParaRP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3470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ט"ז בניסן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א </a:t>
                      </a:r>
                      <a:r>
                        <a:rPr lang="he-IL" sz="1200" b="1" dirty="0" err="1" smtClean="0">
                          <a:solidFill>
                            <a:srgbClr val="00B0F0"/>
                          </a:solidFill>
                        </a:rPr>
                        <a:t>דחוה"מ</a:t>
                      </a:r>
                      <a:endParaRPr lang="he-IL" sz="1200" b="1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 rtl="1"/>
                      <a:endParaRPr lang="he-IL" sz="1200" dirty="0" smtClean="0"/>
                    </a:p>
                    <a:p>
                      <a:pPr algn="ctr" rtl="1"/>
                      <a:endParaRPr lang="he-IL" sz="1200" dirty="0"/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י"ז ניסן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ב</a:t>
                      </a:r>
                      <a:r>
                        <a:rPr lang="he-IL" sz="1200" b="1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he-IL" sz="1200" b="1" baseline="0" dirty="0" err="1" smtClean="0">
                          <a:solidFill>
                            <a:srgbClr val="00B0F0"/>
                          </a:solidFill>
                        </a:rPr>
                        <a:t>דחוה"מ</a:t>
                      </a:r>
                      <a:endParaRPr lang="he-IL" sz="1200" b="1" dirty="0">
                        <a:solidFill>
                          <a:srgbClr val="00B0F0"/>
                        </a:solidFill>
                      </a:endParaRP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י"ח ניסן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ג </a:t>
                      </a:r>
                      <a:r>
                        <a:rPr lang="he-IL" sz="1200" b="1" dirty="0" err="1" smtClean="0">
                          <a:solidFill>
                            <a:srgbClr val="00B0F0"/>
                          </a:solidFill>
                        </a:rPr>
                        <a:t>דחוה"מ</a:t>
                      </a:r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he-IL" sz="1200" b="1" dirty="0">
                        <a:solidFill>
                          <a:srgbClr val="00B0F0"/>
                        </a:solidFill>
                      </a:endParaRP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י"ט ניסן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ד </a:t>
                      </a:r>
                      <a:r>
                        <a:rPr lang="he-IL" sz="1200" b="1" dirty="0" err="1" smtClean="0">
                          <a:solidFill>
                            <a:srgbClr val="00B0F0"/>
                          </a:solidFill>
                        </a:rPr>
                        <a:t>דחוה"מ</a:t>
                      </a:r>
                      <a:endParaRPr lang="he-IL" sz="1200" b="1" dirty="0" smtClean="0">
                        <a:solidFill>
                          <a:srgbClr val="00B0F0"/>
                        </a:solidFill>
                      </a:endParaRPr>
                    </a:p>
                    <a:p>
                      <a:pPr algn="ctr" rtl="1"/>
                      <a:endParaRPr lang="he-IL" sz="1200" b="1" dirty="0">
                        <a:solidFill>
                          <a:srgbClr val="00B0F0"/>
                        </a:solidFill>
                      </a:endParaRP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 smtClean="0"/>
                        <a:t>28</a:t>
                      </a:r>
                    </a:p>
                    <a:p>
                      <a:pPr algn="ctr"/>
                      <a:r>
                        <a:rPr lang="he-IL" sz="1200" b="1" dirty="0" smtClean="0"/>
                        <a:t>כ ניסן</a:t>
                      </a:r>
                    </a:p>
                    <a:p>
                      <a:pPr algn="ctr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</a:rPr>
                        <a:t>ה</a:t>
                      </a:r>
                      <a:r>
                        <a:rPr lang="he-IL" sz="1200" b="1" u="sng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he-IL" sz="1200" b="1" u="sng" baseline="0" dirty="0" err="1" smtClean="0">
                          <a:solidFill>
                            <a:srgbClr val="00B0F0"/>
                          </a:solidFill>
                        </a:rPr>
                        <a:t>דחוה"מ</a:t>
                      </a:r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11261" marR="11261" marT="11261" marB="1126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כ"א ניסן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שביעי של</a:t>
                      </a:r>
                      <a:r>
                        <a:rPr lang="he-IL" sz="1200" b="1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פסח </a:t>
                      </a:r>
                      <a:endParaRPr lang="he-IL" sz="1200" b="1" dirty="0">
                        <a:solidFill>
                          <a:srgbClr val="00B0F0"/>
                        </a:solidFill>
                      </a:endParaRPr>
                    </a:p>
                  </a:txBody>
                  <a:tcPr marL="36036" marR="36036" marT="18018" marB="180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30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כ"ב ניסן</a:t>
                      </a:r>
                    </a:p>
                    <a:p>
                      <a:pPr algn="ctr" rtl="1"/>
                      <a:endParaRPr lang="he-IL" sz="1200" b="1" dirty="0"/>
                    </a:p>
                  </a:txBody>
                  <a:tcPr marL="36036" marR="36036" marT="18018" marB="180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6" name="קבוצה 15"/>
          <p:cNvGrpSpPr/>
          <p:nvPr/>
        </p:nvGrpSpPr>
        <p:grpSpPr>
          <a:xfrm>
            <a:off x="2063647" y="3953994"/>
            <a:ext cx="1406769" cy="379828"/>
            <a:chOff x="5275385" y="5008098"/>
            <a:chExt cx="1406769" cy="379828"/>
          </a:xfrm>
        </p:grpSpPr>
        <p:sp>
          <p:nvSpPr>
            <p:cNvPr id="17" name="פינה מקופלת 16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קייטנה</a:t>
              </a:r>
              <a:endParaRPr lang="he-IL" sz="1400" b="1" dirty="0"/>
            </a:p>
          </p:txBody>
        </p:sp>
      </p:grpSp>
      <p:grpSp>
        <p:nvGrpSpPr>
          <p:cNvPr id="19" name="קבוצה 18"/>
          <p:cNvGrpSpPr/>
          <p:nvPr/>
        </p:nvGrpSpPr>
        <p:grpSpPr>
          <a:xfrm>
            <a:off x="338012" y="3996198"/>
            <a:ext cx="1406769" cy="379828"/>
            <a:chOff x="5275385" y="5008098"/>
            <a:chExt cx="1406769" cy="379828"/>
          </a:xfrm>
        </p:grpSpPr>
        <p:sp>
          <p:nvSpPr>
            <p:cNvPr id="20" name="פינה מקופלת 19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25" name="קבוצה 24"/>
          <p:cNvGrpSpPr/>
          <p:nvPr/>
        </p:nvGrpSpPr>
        <p:grpSpPr>
          <a:xfrm>
            <a:off x="10515982" y="6140548"/>
            <a:ext cx="1406769" cy="379828"/>
            <a:chOff x="5275385" y="5008098"/>
            <a:chExt cx="1406769" cy="379828"/>
          </a:xfrm>
        </p:grpSpPr>
        <p:sp>
          <p:nvSpPr>
            <p:cNvPr id="26" name="פינה מקופלת 25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28" name="קבוצה 27"/>
          <p:cNvGrpSpPr/>
          <p:nvPr/>
        </p:nvGrpSpPr>
        <p:grpSpPr>
          <a:xfrm>
            <a:off x="6997352" y="6188930"/>
            <a:ext cx="1406769" cy="379828"/>
            <a:chOff x="5275385" y="5008098"/>
            <a:chExt cx="1406769" cy="379828"/>
          </a:xfrm>
        </p:grpSpPr>
        <p:sp>
          <p:nvSpPr>
            <p:cNvPr id="29" name="פינה מקופלת 28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31" name="קבוצה 30"/>
          <p:cNvGrpSpPr/>
          <p:nvPr/>
        </p:nvGrpSpPr>
        <p:grpSpPr>
          <a:xfrm>
            <a:off x="8741497" y="6140548"/>
            <a:ext cx="1406769" cy="379828"/>
            <a:chOff x="5275385" y="5008098"/>
            <a:chExt cx="1406769" cy="379828"/>
          </a:xfrm>
        </p:grpSpPr>
        <p:sp>
          <p:nvSpPr>
            <p:cNvPr id="32" name="פינה מקופלת 31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34" name="קבוצה 33"/>
          <p:cNvGrpSpPr/>
          <p:nvPr/>
        </p:nvGrpSpPr>
        <p:grpSpPr>
          <a:xfrm>
            <a:off x="338011" y="5106521"/>
            <a:ext cx="1406769" cy="379828"/>
            <a:chOff x="5275385" y="5008098"/>
            <a:chExt cx="1406769" cy="379828"/>
          </a:xfrm>
        </p:grpSpPr>
        <p:sp>
          <p:nvSpPr>
            <p:cNvPr id="35" name="פינה מקופלת 34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grpSp>
        <p:nvGrpSpPr>
          <p:cNvPr id="46" name="קבוצה 45"/>
          <p:cNvGrpSpPr/>
          <p:nvPr/>
        </p:nvGrpSpPr>
        <p:grpSpPr>
          <a:xfrm>
            <a:off x="3740046" y="3953994"/>
            <a:ext cx="1406769" cy="379828"/>
            <a:chOff x="5275385" y="5008098"/>
            <a:chExt cx="1406769" cy="379828"/>
          </a:xfrm>
        </p:grpSpPr>
        <p:sp>
          <p:nvSpPr>
            <p:cNvPr id="47" name="פינה מקופלת 46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קייטנה</a:t>
              </a:r>
              <a:endParaRPr lang="he-IL" sz="1400" b="1" dirty="0"/>
            </a:p>
          </p:txBody>
        </p:sp>
      </p:grpSp>
      <p:grpSp>
        <p:nvGrpSpPr>
          <p:cNvPr id="52" name="קבוצה 51"/>
          <p:cNvGrpSpPr/>
          <p:nvPr/>
        </p:nvGrpSpPr>
        <p:grpSpPr>
          <a:xfrm>
            <a:off x="1993308" y="5113686"/>
            <a:ext cx="1406769" cy="379828"/>
            <a:chOff x="5275385" y="5008098"/>
            <a:chExt cx="1406769" cy="379828"/>
          </a:xfrm>
        </p:grpSpPr>
        <p:sp>
          <p:nvSpPr>
            <p:cNvPr id="53" name="פינה מקופלת 52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534" y="5107285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831" y="5126982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691" y="5107285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498" y="5151649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745" y="5113686"/>
            <a:ext cx="143192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627" y="6130121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3" y="6188930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802" y="6130121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12" y="6076192"/>
            <a:ext cx="1438275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457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879168"/>
              </p:ext>
            </p:extLst>
          </p:nvPr>
        </p:nvGraphicFramePr>
        <p:xfrm>
          <a:off x="126610" y="0"/>
          <a:ext cx="11875864" cy="6564922"/>
        </p:xfrm>
        <a:graphic>
          <a:graphicData uri="http://schemas.openxmlformats.org/drawingml/2006/table">
            <a:tbl>
              <a:tblPr rtl="1"/>
              <a:tblGrid>
                <a:gridCol w="1781377"/>
                <a:gridCol w="1781377"/>
                <a:gridCol w="1662622"/>
                <a:gridCol w="1662622"/>
                <a:gridCol w="1662622"/>
                <a:gridCol w="1662622"/>
                <a:gridCol w="1662622"/>
              </a:tblGrid>
              <a:tr h="510451">
                <a:tc gridSpan="7">
                  <a:txBody>
                    <a:bodyPr/>
                    <a:lstStyle/>
                    <a:p>
                      <a:pPr algn="ctr"/>
                      <a:r>
                        <a:rPr lang="he-IL" sz="1400" b="1" dirty="0" smtClean="0"/>
                        <a:t>מאי</a:t>
                      </a:r>
                      <a:r>
                        <a:rPr lang="he-IL" sz="1400" b="1" baseline="0" dirty="0" smtClean="0"/>
                        <a:t> 2016</a:t>
                      </a:r>
                      <a:endParaRPr lang="en-US" sz="14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00" dirty="0"/>
                    </a:p>
                  </a:txBody>
                  <a:tcPr marL="0" marR="0" marT="0" marB="0" anchor="ctr">
                    <a:lnL>
                      <a:noFill/>
                    </a:lnL>
                    <a:lnB>
                      <a:noFill/>
                    </a:lnB>
                    <a:solidFill>
                      <a:srgbClr val="DDF2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 anchor="ctr"/>
                </a:tc>
              </a:tr>
              <a:tr h="353493">
                <a:tc grid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ניסן - אייר ה-תשע"ו</a:t>
                      </a:r>
                      <a:endParaRPr lang="he-IL" sz="1400" dirty="0" smtClean="0"/>
                    </a:p>
                    <a:p>
                      <a:endParaRPr lang="he-IL" sz="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sz="700" dirty="0"/>
                    </a:p>
                  </a:txBody>
                  <a:tcPr marL="36759" marR="36759" marT="18379" marB="1837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737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>
                          <a:latin typeface="Arial (Hebrew)" panose="020B0604020202020204" pitchFamily="34" charset="0"/>
                        </a:rPr>
                        <a:t>ראשון</a:t>
                      </a:r>
                      <a:endParaRPr lang="he-IL" sz="1200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שני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שלישי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רביעי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חמישי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שישי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>
                          <a:latin typeface="Arial (Hebrew)" panose="020B0604020202020204" pitchFamily="34" charset="0"/>
                        </a:rPr>
                        <a:t>שבת</a:t>
                      </a:r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735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/>
                        <a:t> </a:t>
                      </a:r>
                      <a:r>
                        <a:rPr lang="he-IL" sz="1200" b="1" dirty="0" smtClean="0"/>
                        <a:t>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כ"ג ניסן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מימונה</a:t>
                      </a:r>
                    </a:p>
                    <a:p>
                      <a:pPr algn="ctr" rtl="1"/>
                      <a:endParaRPr lang="he-IL" sz="1200" b="1" dirty="0" smtClean="0"/>
                    </a:p>
                    <a:p>
                      <a:pPr algn="ctr" rtl="1"/>
                      <a:endParaRPr lang="he-IL" sz="1200" b="1" dirty="0" smtClean="0"/>
                    </a:p>
                    <a:p>
                      <a:pPr algn="ctr" rtl="1"/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כ"ד</a:t>
                      </a:r>
                      <a:r>
                        <a:rPr lang="he-IL" sz="1200" b="1" baseline="0" dirty="0" smtClean="0"/>
                        <a:t> ניסן</a:t>
                      </a:r>
                      <a:r>
                        <a:rPr lang="he-IL" sz="1200" b="1" dirty="0"/>
                        <a:t> </a:t>
                      </a: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כ"ה ניסן</a:t>
                      </a:r>
                      <a:r>
                        <a:rPr lang="he-IL" sz="1200" b="1" dirty="0"/>
                        <a:t> </a:t>
                      </a: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כ"ו  ניסן</a:t>
                      </a:r>
                      <a:r>
                        <a:rPr lang="he-IL" sz="1200" b="1" dirty="0"/>
                        <a:t> </a:t>
                      </a: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כ"ז ניסן</a:t>
                      </a:r>
                      <a:r>
                        <a:rPr lang="he-IL" sz="1200" b="1" dirty="0"/>
                        <a:t> </a:t>
                      </a:r>
                      <a:endParaRPr lang="he-IL" sz="1200" b="1" dirty="0" smtClean="0"/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</a:rPr>
                        <a:t>יום הזיכרון לשואה ולגבורה</a:t>
                      </a:r>
                      <a:r>
                        <a:rPr lang="he-IL" sz="1200" b="1" baseline="0" dirty="0" smtClean="0"/>
                        <a:t> 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כ"ח</a:t>
                      </a:r>
                      <a:r>
                        <a:rPr lang="he-IL" sz="1200" b="1" baseline="0" dirty="0" smtClean="0"/>
                        <a:t> ניסן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כ"ט ניסן 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735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ל בניסן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א אייר</a:t>
                      </a:r>
                      <a:r>
                        <a:rPr lang="he-IL" sz="1200" b="1" baseline="0" dirty="0" smtClean="0"/>
                        <a:t> 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10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ב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ג אייר</a:t>
                      </a:r>
                    </a:p>
                    <a:p>
                      <a:pPr algn="ctr" rtl="1"/>
                      <a:r>
                        <a:rPr lang="he-IL" sz="1200" b="1" u="sng" dirty="0" smtClean="0">
                          <a:solidFill>
                            <a:srgbClr val="00B0F0"/>
                          </a:solidFill>
                        </a:rPr>
                        <a:t>יום הזיכרון</a:t>
                      </a:r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12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Arial (Hebrew)" panose="020B0604020202020204" pitchFamily="34" charset="0"/>
                        </a:rPr>
                        <a:t>ד</a:t>
                      </a:r>
                      <a:r>
                        <a:rPr lang="he-IL" sz="1200" b="1" baseline="0" dirty="0" smtClean="0">
                          <a:latin typeface="Arial (Hebrew)" panose="020B0604020202020204" pitchFamily="34" charset="0"/>
                        </a:rPr>
                        <a:t> אייר</a:t>
                      </a:r>
                    </a:p>
                    <a:p>
                      <a:pPr algn="ctr" rtl="1"/>
                      <a:r>
                        <a:rPr lang="he-IL" sz="1200" b="1" u="sng" baseline="0" dirty="0" smtClean="0">
                          <a:solidFill>
                            <a:srgbClr val="00B0F0"/>
                          </a:solidFill>
                          <a:latin typeface="Arial (Hebrew)" panose="020B0604020202020204" pitchFamily="34" charset="0"/>
                        </a:rPr>
                        <a:t>יום העצמאות </a:t>
                      </a:r>
                      <a:endParaRPr lang="he-IL" sz="1200" b="1" u="sng" dirty="0">
                        <a:solidFill>
                          <a:srgbClr val="00B0F0"/>
                        </a:solidFill>
                      </a:endParaRP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ה אייר</a:t>
                      </a:r>
                    </a:p>
                    <a:p>
                      <a:pPr algn="ctr" rtl="1"/>
                      <a:endParaRPr lang="he-IL" sz="1200" b="1" dirty="0" smtClean="0"/>
                    </a:p>
                    <a:p>
                      <a:pPr algn="ctr" rtl="1"/>
                      <a:endParaRPr lang="he-IL" sz="1200" b="1" dirty="0" smtClean="0"/>
                    </a:p>
                    <a:p>
                      <a:pPr algn="ctr" rtl="1"/>
                      <a:endParaRPr lang="he-IL" sz="1200" b="1" dirty="0" smtClean="0"/>
                    </a:p>
                    <a:p>
                      <a:pPr algn="ctr" rtl="1"/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ו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620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ז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ח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18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19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י"א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20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י"ב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י"ג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6503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22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י"ד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23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ט"ו</a:t>
                      </a:r>
                      <a:r>
                        <a:rPr lang="he-IL" sz="1200" b="1" baseline="0" dirty="0" smtClean="0"/>
                        <a:t>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24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ט"ז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25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י"ז</a:t>
                      </a:r>
                      <a:r>
                        <a:rPr lang="he-IL" sz="1200" b="1" baseline="0" dirty="0" smtClean="0"/>
                        <a:t> אייר</a:t>
                      </a:r>
                    </a:p>
                    <a:p>
                      <a:pPr algn="ctr" rtl="1"/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26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י"ח אייר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solidFill>
                            <a:srgbClr val="00B0F0"/>
                          </a:solidFill>
                        </a:rPr>
                        <a:t>ל"ג בעומר</a:t>
                      </a:r>
                      <a:endParaRPr lang="he-IL" sz="1200" b="1" dirty="0">
                        <a:solidFill>
                          <a:srgbClr val="00B0F0"/>
                        </a:solidFill>
                      </a:endParaRPr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27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י"ט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28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6201"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29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כ"א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30 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כ"ב אייר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/>
                        <a:t>31</a:t>
                      </a:r>
                    </a:p>
                    <a:p>
                      <a:pPr algn="ctr" rtl="1"/>
                      <a:r>
                        <a:rPr lang="he-IL" sz="1200" b="1" dirty="0" smtClean="0"/>
                        <a:t>כ"ג אייר </a:t>
                      </a:r>
                      <a:endParaRPr lang="he-IL" sz="1200" b="1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/>
                    </a:p>
                  </a:txBody>
                  <a:tcPr marL="11487" marR="11487" marT="11487" marB="114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55" name="קבוצה 54"/>
          <p:cNvGrpSpPr/>
          <p:nvPr/>
        </p:nvGrpSpPr>
        <p:grpSpPr>
          <a:xfrm>
            <a:off x="10338185" y="1774283"/>
            <a:ext cx="1406769" cy="379828"/>
            <a:chOff x="5275385" y="5008098"/>
            <a:chExt cx="1406769" cy="379828"/>
          </a:xfrm>
        </p:grpSpPr>
        <p:sp>
          <p:nvSpPr>
            <p:cNvPr id="56" name="פינה מקופלת 55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קייטנה</a:t>
              </a:r>
              <a:endParaRPr lang="he-IL" sz="1400" b="1" dirty="0"/>
            </a:p>
          </p:txBody>
        </p:sp>
      </p:grpSp>
      <p:grpSp>
        <p:nvGrpSpPr>
          <p:cNvPr id="61" name="קבוצה 60"/>
          <p:cNvGrpSpPr/>
          <p:nvPr/>
        </p:nvGrpSpPr>
        <p:grpSpPr>
          <a:xfrm>
            <a:off x="3526689" y="3079653"/>
            <a:ext cx="1406769" cy="379828"/>
            <a:chOff x="5275385" y="5008098"/>
            <a:chExt cx="1406769" cy="379828"/>
          </a:xfrm>
        </p:grpSpPr>
        <p:sp>
          <p:nvSpPr>
            <p:cNvPr id="62" name="פינה מקופלת 61"/>
            <p:cNvSpPr/>
            <p:nvPr/>
          </p:nvSpPr>
          <p:spPr>
            <a:xfrm>
              <a:off x="5275385" y="5008098"/>
              <a:ext cx="1406769" cy="379828"/>
            </a:xfrm>
            <a:prstGeom prst="foldedCorner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373858" y="5050302"/>
              <a:ext cx="1237957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400" b="1" dirty="0" smtClean="0"/>
                <a:t>מערכת סגורה</a:t>
              </a:r>
              <a:endParaRPr lang="he-IL" sz="1400" b="1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83" y="3049806"/>
            <a:ext cx="1506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644384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4904</TotalTime>
  <Words>1141</Words>
  <Application>Microsoft Office PowerPoint</Application>
  <PresentationFormat>מותאם אישית</PresentationFormat>
  <Paragraphs>811</Paragraphs>
  <Slides>12</Slides>
  <Notes>12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3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fabianc</dc:creator>
  <cp:lastModifiedBy>idit</cp:lastModifiedBy>
  <cp:revision>184</cp:revision>
  <cp:lastPrinted>2015-02-24T19:05:47Z</cp:lastPrinted>
  <dcterms:created xsi:type="dcterms:W3CDTF">2014-09-13T05:32:21Z</dcterms:created>
  <dcterms:modified xsi:type="dcterms:W3CDTF">2015-03-03T16:20:08Z</dcterms:modified>
</cp:coreProperties>
</file>