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88163" cy="1002188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>
        <p:scale>
          <a:sx n="81" d="100"/>
          <a:sy n="81" d="100"/>
        </p:scale>
        <p:origin x="78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903663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42F4ED0-8756-40A8-8C6D-C1C35E5E063D}" type="datetimeFigureOut">
              <a:rPr lang="he-IL" smtClean="0"/>
              <a:t>י"ב/אדר/תשע"ה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03188" y="750888"/>
            <a:ext cx="668178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8975" y="4760913"/>
            <a:ext cx="5510213" cy="4510087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903663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71AEB69-4C90-4213-A9C9-839CBDC03E5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3173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AEB69-4C90-4213-A9C9-839CBDC03E5D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70578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AEB69-4C90-4213-A9C9-839CBDC03E5D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55200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AEB69-4C90-4213-A9C9-839CBDC03E5D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628144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AEB69-4C90-4213-A9C9-839CBDC03E5D}" type="slidenum">
              <a:rPr lang="he-IL" smtClean="0"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68240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AEB69-4C90-4213-A9C9-839CBDC03E5D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23938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AEB69-4C90-4213-A9C9-839CBDC03E5D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37458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AEB69-4C90-4213-A9C9-839CBDC03E5D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89470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AEB69-4C90-4213-A9C9-839CBDC03E5D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500553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AEB69-4C90-4213-A9C9-839CBDC03E5D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28730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AEB69-4C90-4213-A9C9-839CBDC03E5D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15575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AEB69-4C90-4213-A9C9-839CBDC03E5D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467767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AEB69-4C90-4213-A9C9-839CBDC03E5D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71004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415A8-F6B0-43B8-88C3-0192E45E4116}" type="datetimeFigureOut">
              <a:rPr lang="he-IL" smtClean="0"/>
              <a:t>י"ב/אדר/תשע"ה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2980-C78C-4550-BA71-E046DD6CDB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97387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415A8-F6B0-43B8-88C3-0192E45E4116}" type="datetimeFigureOut">
              <a:rPr lang="he-IL" smtClean="0"/>
              <a:t>י"ב/אדר/תשע"ה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2980-C78C-4550-BA71-E046DD6CDB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8666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415A8-F6B0-43B8-88C3-0192E45E4116}" type="datetimeFigureOut">
              <a:rPr lang="he-IL" smtClean="0"/>
              <a:t>י"ב/אדר/תשע"ה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2980-C78C-4550-BA71-E046DD6CDB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993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415A8-F6B0-43B8-88C3-0192E45E4116}" type="datetimeFigureOut">
              <a:rPr lang="he-IL" smtClean="0"/>
              <a:t>י"ב/אדר/תשע"ה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2980-C78C-4550-BA71-E046DD6CDB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7861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415A8-F6B0-43B8-88C3-0192E45E4116}" type="datetimeFigureOut">
              <a:rPr lang="he-IL" smtClean="0"/>
              <a:t>י"ב/אדר/תשע"ה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2980-C78C-4550-BA71-E046DD6CDB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36130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415A8-F6B0-43B8-88C3-0192E45E4116}" type="datetimeFigureOut">
              <a:rPr lang="he-IL" smtClean="0"/>
              <a:t>י"ב/אדר/תשע"ה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2980-C78C-4550-BA71-E046DD6CDB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1258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415A8-F6B0-43B8-88C3-0192E45E4116}" type="datetimeFigureOut">
              <a:rPr lang="he-IL" smtClean="0"/>
              <a:t>י"ב/אדר/תשע"ה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2980-C78C-4550-BA71-E046DD6CDB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39883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415A8-F6B0-43B8-88C3-0192E45E4116}" type="datetimeFigureOut">
              <a:rPr lang="he-IL" smtClean="0"/>
              <a:t>י"ב/אדר/תשע"ה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2980-C78C-4550-BA71-E046DD6CDB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50121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415A8-F6B0-43B8-88C3-0192E45E4116}" type="datetimeFigureOut">
              <a:rPr lang="he-IL" smtClean="0"/>
              <a:t>י"ב/אדר/תשע"ה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2980-C78C-4550-BA71-E046DD6CDB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079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415A8-F6B0-43B8-88C3-0192E45E4116}" type="datetimeFigureOut">
              <a:rPr lang="he-IL" smtClean="0"/>
              <a:t>י"ב/אדר/תשע"ה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2980-C78C-4550-BA71-E046DD6CDB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7959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415A8-F6B0-43B8-88C3-0192E45E4116}" type="datetimeFigureOut">
              <a:rPr lang="he-IL" smtClean="0"/>
              <a:t>י"ב/אדר/תשע"ה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2980-C78C-4550-BA71-E046DD6CDB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2872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415A8-F6B0-43B8-88C3-0192E45E4116}" type="datetimeFigureOut">
              <a:rPr lang="he-IL" smtClean="0"/>
              <a:t>י"ב/אדר/תשע"ה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12980-C78C-4550-BA71-E046DD6CDB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1019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358760"/>
              </p:ext>
            </p:extLst>
          </p:nvPr>
        </p:nvGraphicFramePr>
        <p:xfrm>
          <a:off x="492369" y="165879"/>
          <a:ext cx="11195539" cy="6545289"/>
        </p:xfrm>
        <a:graphic>
          <a:graphicData uri="http://schemas.openxmlformats.org/drawingml/2006/table">
            <a:tbl>
              <a:tblPr rtl="1"/>
              <a:tblGrid>
                <a:gridCol w="1528249"/>
                <a:gridCol w="1745714"/>
                <a:gridCol w="1629332"/>
                <a:gridCol w="1629332"/>
                <a:gridCol w="1629332"/>
                <a:gridCol w="1629332"/>
                <a:gridCol w="1404248"/>
              </a:tblGrid>
              <a:tr h="507425">
                <a:tc gridSpan="7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latin typeface="Arial (Hebrew)" panose="020B0604020202020204" pitchFamily="34" charset="0"/>
                        </a:rPr>
                        <a:t>ספטמבר</a:t>
                      </a:r>
                      <a:r>
                        <a:rPr lang="he-IL" sz="1400" b="1" baseline="0" dirty="0" smtClean="0">
                          <a:latin typeface="Arial (Hebrew)" panose="020B0604020202020204" pitchFamily="34" charset="0"/>
                        </a:rPr>
                        <a:t> 2015</a:t>
                      </a:r>
                      <a:endParaRPr lang="he-IL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sz="800" dirty="0"/>
                    </a:p>
                  </a:txBody>
                  <a:tcPr marL="42608" marR="42608" marT="21304" marB="21304"/>
                </a:tc>
                <a:tc hMerge="1">
                  <a:txBody>
                    <a:bodyPr/>
                    <a:lstStyle/>
                    <a:p>
                      <a:pPr rtl="1"/>
                      <a:endParaRPr lang="he-IL" sz="800" dirty="0"/>
                    </a:p>
                  </a:txBody>
                  <a:tcPr marL="42608" marR="42608" marT="21304" marB="21304"/>
                </a:tc>
                <a:tc hMerge="1">
                  <a:txBody>
                    <a:bodyPr/>
                    <a:lstStyle/>
                    <a:p>
                      <a:pPr rtl="1"/>
                      <a:endParaRPr lang="he-IL" sz="800" dirty="0"/>
                    </a:p>
                  </a:txBody>
                  <a:tcPr marL="42608" marR="42608" marT="21304" marB="21304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620923">
                <a:tc gridSpan="7">
                  <a:txBody>
                    <a:bodyPr/>
                    <a:lstStyle/>
                    <a:p>
                      <a:pPr algn="ctr" rtl="1"/>
                      <a:r>
                        <a:rPr lang="he-IL" sz="1400" b="1" dirty="0"/>
                        <a:t>אלול </a:t>
                      </a:r>
                      <a:r>
                        <a:rPr lang="he-IL" sz="1400" b="1" dirty="0" smtClean="0"/>
                        <a:t>ה-תשע"ה </a:t>
                      </a:r>
                      <a:r>
                        <a:rPr lang="he-IL" sz="1400" b="1" dirty="0"/>
                        <a:t>- תשרי </a:t>
                      </a:r>
                      <a:r>
                        <a:rPr lang="he-IL" sz="1400" b="1" dirty="0" smtClean="0"/>
                        <a:t>ה-תשע"ו</a:t>
                      </a:r>
                      <a:endParaRPr lang="en-US" sz="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F2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800" dirty="0"/>
                    </a:p>
                  </a:txBody>
                  <a:tcPr marL="42608" marR="42608" marT="21304" marB="2130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800" dirty="0"/>
                    </a:p>
                  </a:txBody>
                  <a:tcPr marL="42608" marR="42608" marT="21304" marB="2130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800" dirty="0"/>
                    </a:p>
                  </a:txBody>
                  <a:tcPr marL="42608" marR="42608" marT="21304" marB="2130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204380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ראשון</a:t>
                      </a:r>
                      <a:endParaRPr lang="he-IL" sz="1200" dirty="0"/>
                    </a:p>
                  </a:txBody>
                  <a:tcPr marL="13315" marR="13315" marT="13315" marB="133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שני</a:t>
                      </a:r>
                      <a:endParaRPr lang="he-IL" sz="1200" dirty="0"/>
                    </a:p>
                  </a:txBody>
                  <a:tcPr marL="13315" marR="13315" marT="13315" marB="133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>
                          <a:latin typeface="Arial (Hebrew)" panose="020B0604020202020204" pitchFamily="34" charset="0"/>
                        </a:rPr>
                        <a:t>שלישי</a:t>
                      </a:r>
                      <a:endParaRPr lang="he-IL" sz="1200"/>
                    </a:p>
                  </a:txBody>
                  <a:tcPr marL="13315" marR="13315" marT="13315" marB="133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>
                          <a:latin typeface="Arial (Hebrew)" panose="020B0604020202020204" pitchFamily="34" charset="0"/>
                        </a:rPr>
                        <a:t>רביעי</a:t>
                      </a:r>
                      <a:endParaRPr lang="he-IL" sz="1200"/>
                    </a:p>
                  </a:txBody>
                  <a:tcPr marL="13315" marR="13315" marT="13315" marB="133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>
                          <a:latin typeface="Arial (Hebrew)" panose="020B0604020202020204" pitchFamily="34" charset="0"/>
                        </a:rPr>
                        <a:t>חמישי</a:t>
                      </a:r>
                      <a:endParaRPr lang="he-IL" sz="1200"/>
                    </a:p>
                  </a:txBody>
                  <a:tcPr marL="13315" marR="13315" marT="13315" marB="133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שישי</a:t>
                      </a:r>
                      <a:endParaRPr lang="he-IL" sz="1200" dirty="0"/>
                    </a:p>
                  </a:txBody>
                  <a:tcPr marL="13315" marR="13315" marT="13315" marB="133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שבת</a:t>
                      </a:r>
                      <a:endParaRPr lang="he-IL" sz="1200" dirty="0"/>
                    </a:p>
                  </a:txBody>
                  <a:tcPr marL="13315" marR="13315" marT="13315" marB="133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80946">
                <a:tc>
                  <a:txBody>
                    <a:bodyPr/>
                    <a:lstStyle/>
                    <a:p>
                      <a:pPr algn="ctr" rtl="1"/>
                      <a:r>
                        <a:rPr lang="he-IL" sz="1200"/>
                        <a:t> </a:t>
                      </a:r>
                    </a:p>
                  </a:txBody>
                  <a:tcPr marL="13315" marR="13315" marT="13315" marB="133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 dirty="0"/>
                    </a:p>
                  </a:txBody>
                  <a:tcPr marL="13315" marR="13315" marT="13315" marB="133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י"ז-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אלול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315" marR="13315" marT="13315" marB="133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י"ח-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אלול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315" marR="13315" marT="13315" marB="133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3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י"ט-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אלול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315" marR="13315" marT="13315" marB="133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4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כ-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אלול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315" marR="13315" marT="13315" marB="133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5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כ"א אלול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b="1" dirty="0" smtClean="0">
                        <a:latin typeface="Arial (Hebrew)" panose="020B0604020202020204" pitchFamily="34" charset="0"/>
                      </a:endParaRPr>
                    </a:p>
                    <a:p>
                      <a:pPr algn="ctr" rtl="1"/>
                      <a:endParaRPr lang="he-IL" sz="1200" b="1" dirty="0" smtClean="0">
                        <a:latin typeface="Arial (Hebrew)" panose="020B0604020202020204" pitchFamily="34" charset="0"/>
                      </a:endParaRPr>
                    </a:p>
                  </a:txBody>
                  <a:tcPr marL="13315" marR="13315" marT="13315" marB="133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880946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6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כ"ב אלול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315" marR="13315" marT="13315" marB="133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7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כ"ג אלול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315" marR="13315" marT="13315" marB="133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8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כ"ד אלול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315" marR="13315" marT="13315" marB="133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9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כ"ה אלול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315" marR="13315" marT="13315" marB="133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10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כ"ו אלול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315" marR="13315" marT="13315" marB="133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11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כ"ז אלול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315" marR="13315" marT="13315" marB="133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12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כ"ח אלול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b="1" dirty="0" smtClean="0">
                        <a:latin typeface="Arial (Hebrew)" panose="020B0604020202020204" pitchFamily="34" charset="0"/>
                      </a:endParaRPr>
                    </a:p>
                    <a:p>
                      <a:pPr algn="ctr" rtl="1"/>
                      <a:endParaRPr lang="he-IL" sz="1200" b="1" dirty="0" smtClean="0">
                        <a:latin typeface="Arial (Hebrew)" panose="020B0604020202020204" pitchFamily="34" charset="0"/>
                      </a:endParaRPr>
                    </a:p>
                  </a:txBody>
                  <a:tcPr marL="13315" marR="13315" marT="13315" marB="133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115865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13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כ"ט אלול</a:t>
                      </a:r>
                    </a:p>
                    <a:p>
                      <a:pPr algn="ctr" rtl="1"/>
                      <a:r>
                        <a:rPr lang="he-IL" sz="1200" b="1" u="sng" dirty="0" smtClean="0">
                          <a:solidFill>
                            <a:srgbClr val="00B0F0"/>
                          </a:solidFill>
                          <a:latin typeface="Arial (Hebrew)" panose="020B0604020202020204" pitchFamily="34" charset="0"/>
                        </a:rPr>
                        <a:t>ערב ראש השנה</a:t>
                      </a:r>
                      <a:endParaRPr lang="he-IL" sz="1200" u="sng" dirty="0">
                        <a:solidFill>
                          <a:srgbClr val="00B0F0"/>
                        </a:solidFill>
                      </a:endParaRPr>
                    </a:p>
                  </a:txBody>
                  <a:tcPr marL="13315" marR="13315" marT="13315" marB="133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14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א- תשרי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u="sng" dirty="0" smtClean="0">
                          <a:solidFill>
                            <a:srgbClr val="00B0F0"/>
                          </a:solidFill>
                          <a:latin typeface="Arial (Hebrew)" panose="020B0604020202020204" pitchFamily="34" charset="0"/>
                        </a:rPr>
                        <a:t>ראש השנה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315" marR="13315" marT="13315" marB="133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15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ב תשרי </a:t>
                      </a:r>
                    </a:p>
                    <a:p>
                      <a:pPr algn="ctr" rtl="1"/>
                      <a:r>
                        <a:rPr lang="he-IL" sz="1200" b="1" u="sng" dirty="0" smtClean="0">
                          <a:solidFill>
                            <a:srgbClr val="00B0F0"/>
                          </a:solidFill>
                          <a:latin typeface="Arial (Hebrew)" panose="020B0604020202020204" pitchFamily="34" charset="0"/>
                        </a:rPr>
                        <a:t>ראש השנה </a:t>
                      </a:r>
                      <a:r>
                        <a:rPr lang="he-IL" sz="1200" b="1" u="sng" dirty="0">
                          <a:solidFill>
                            <a:srgbClr val="00B0F0"/>
                          </a:solidFill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u="sng" dirty="0">
                          <a:solidFill>
                            <a:srgbClr val="00B0F0"/>
                          </a:solidFill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315" marR="13315" marT="13315" marB="133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16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ג תשרי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315" marR="13315" marT="13315" marB="133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17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ד תשרי</a:t>
                      </a:r>
                      <a:endParaRPr lang="he-IL" sz="1200" dirty="0"/>
                    </a:p>
                  </a:txBody>
                  <a:tcPr marL="13315" marR="13315" marT="13315" marB="133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18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ה תשרי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315" marR="13315" marT="13315" marB="133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19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ו תשרי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b="1" dirty="0" smtClean="0">
                        <a:latin typeface="Arial (Hebrew)" panose="020B0604020202020204" pitchFamily="34" charset="0"/>
                      </a:endParaRPr>
                    </a:p>
                    <a:p>
                      <a:pPr algn="ctr" rtl="1"/>
                      <a:endParaRPr lang="he-IL" sz="1200" b="1" dirty="0" smtClean="0">
                        <a:latin typeface="Arial (Hebrew)" panose="020B0604020202020204" pitchFamily="34" charset="0"/>
                      </a:endParaRPr>
                    </a:p>
                  </a:txBody>
                  <a:tcPr marL="13315" marR="13315" marT="13315" marB="133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055076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20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ז תשרי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315" marR="13315" marT="13315" marB="133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21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ח תשרי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315" marR="13315" marT="13315" marB="133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22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ט תשרי</a:t>
                      </a:r>
                    </a:p>
                    <a:p>
                      <a:pPr algn="ctr" rtl="1"/>
                      <a:r>
                        <a:rPr lang="he-IL" sz="1200" b="1" u="sng" dirty="0" smtClean="0">
                          <a:solidFill>
                            <a:srgbClr val="00B0F0"/>
                          </a:solidFill>
                          <a:latin typeface="Arial (Hebrew)" panose="020B0604020202020204" pitchFamily="34" charset="0"/>
                        </a:rPr>
                        <a:t>ערב יום כיפור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315" marR="13315" marT="13315" marB="133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23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י תשרי </a:t>
                      </a:r>
                    </a:p>
                    <a:p>
                      <a:pPr algn="ctr"/>
                      <a:r>
                        <a:rPr lang="he-IL" sz="1200" b="1" u="sng" dirty="0" smtClean="0">
                          <a:solidFill>
                            <a:srgbClr val="0070C0"/>
                          </a:solidFill>
                          <a:latin typeface="Arial (Hebrew)" panose="020B0604020202020204" pitchFamily="34" charset="0"/>
                        </a:rPr>
                        <a:t>יום כיפור </a:t>
                      </a:r>
                    </a:p>
                    <a:p>
                      <a:pPr algn="ctr"/>
                      <a:endParaRPr lang="he-IL" sz="1200" b="1" u="sng" dirty="0" smtClean="0">
                        <a:solidFill>
                          <a:srgbClr val="0070C0"/>
                        </a:solidFill>
                        <a:latin typeface="Arial (Hebrew)" panose="020B0604020202020204" pitchFamily="34" charset="0"/>
                      </a:endParaRPr>
                    </a:p>
                    <a:p>
                      <a:pPr algn="ctr"/>
                      <a:endParaRPr lang="he-IL" sz="1200" dirty="0">
                        <a:solidFill>
                          <a:srgbClr val="0070C0"/>
                        </a:solidFill>
                      </a:endParaRPr>
                    </a:p>
                  </a:txBody>
                  <a:tcPr marL="13315" marR="13315" marT="13315" marB="133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24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י"א תשרי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b="1" dirty="0" smtClean="0">
                        <a:latin typeface="Arial (Hebrew)" panose="020B0604020202020204" pitchFamily="34" charset="0"/>
                      </a:endParaRPr>
                    </a:p>
                    <a:p>
                      <a:pPr algn="ctr" rtl="1"/>
                      <a:endParaRPr lang="he-IL" sz="1200" b="1" dirty="0" smtClean="0">
                        <a:latin typeface="Arial (Hebrew)" panose="020B0604020202020204" pitchFamily="34" charset="0"/>
                      </a:endParaRPr>
                    </a:p>
                    <a:p>
                      <a:pPr algn="ctr" rtl="1"/>
                      <a:endParaRPr lang="he-IL" sz="1200" dirty="0"/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25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י"ב-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תשרי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26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ג- תשרי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80946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27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י"ד- תשרי</a:t>
                      </a:r>
                    </a:p>
                    <a:p>
                      <a:pPr algn="ctr" rtl="1"/>
                      <a:r>
                        <a:rPr lang="he-IL" sz="1200" b="1" u="sng" dirty="0" smtClean="0">
                          <a:solidFill>
                            <a:srgbClr val="00B0F0"/>
                          </a:solidFill>
                          <a:latin typeface="Arial (Hebrew)" panose="020B0604020202020204" pitchFamily="34" charset="0"/>
                        </a:rPr>
                        <a:t>ערב סוכות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b="1" dirty="0" smtClean="0">
                        <a:latin typeface="Arial (Hebrew)" panose="020B0604020202020204" pitchFamily="34" charset="0"/>
                      </a:endParaRPr>
                    </a:p>
                    <a:p>
                      <a:pPr algn="ctr" rtl="1"/>
                      <a:endParaRPr lang="he-IL" sz="1200" dirty="0"/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28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ט"ו- תשרי</a:t>
                      </a:r>
                    </a:p>
                    <a:p>
                      <a:pPr algn="ctr" rtl="1"/>
                      <a:r>
                        <a:rPr lang="he-IL" sz="1200" b="1" u="sng" dirty="0" smtClean="0">
                          <a:solidFill>
                            <a:srgbClr val="00B0F0"/>
                          </a:solidFill>
                          <a:latin typeface="Arial (Hebrew)" panose="020B0604020202020204" pitchFamily="34" charset="0"/>
                        </a:rPr>
                        <a:t>סוכות </a:t>
                      </a:r>
                      <a:r>
                        <a:rPr lang="he-IL" sz="1200" b="1" u="sng" dirty="0">
                          <a:solidFill>
                            <a:srgbClr val="00B0F0"/>
                          </a:solidFill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u="sng" dirty="0">
                          <a:solidFill>
                            <a:srgbClr val="00B0F0"/>
                          </a:solidFill>
                          <a:latin typeface="Arial (Hebrew)" panose="020B0604020202020204" pitchFamily="34" charset="0"/>
                        </a:rPr>
                      </a:br>
                      <a:r>
                        <a:rPr lang="he-IL" sz="1200" b="1" u="sng" dirty="0">
                          <a:solidFill>
                            <a:srgbClr val="00B0F0"/>
                          </a:solidFill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u="sng" dirty="0">
                          <a:solidFill>
                            <a:srgbClr val="00B0F0"/>
                          </a:solidFill>
                          <a:latin typeface="Arial (Hebrew)" panose="020B0604020202020204" pitchFamily="34" charset="0"/>
                        </a:rPr>
                      </a:br>
                      <a:endParaRPr lang="he-IL" sz="1200" b="1" u="sng" dirty="0">
                        <a:solidFill>
                          <a:srgbClr val="00B0F0"/>
                        </a:solidFill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29</a:t>
                      </a:r>
                    </a:p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ט"ז תשרי</a:t>
                      </a:r>
                    </a:p>
                    <a:p>
                      <a:pPr algn="ctr" rtl="1"/>
                      <a:r>
                        <a:rPr lang="he-IL" sz="1200" b="1" u="sng" dirty="0" smtClean="0">
                          <a:solidFill>
                            <a:srgbClr val="00B0F0"/>
                          </a:solidFill>
                          <a:latin typeface="Arial (Hebrew)" panose="020B0604020202020204" pitchFamily="34" charset="0"/>
                        </a:rPr>
                        <a:t>א' </a:t>
                      </a:r>
                      <a:r>
                        <a:rPr lang="he-IL" sz="1200" b="1" u="sng" dirty="0" err="1" smtClean="0">
                          <a:solidFill>
                            <a:srgbClr val="00B0F0"/>
                          </a:solidFill>
                          <a:latin typeface="Arial (Hebrew)" panose="020B0604020202020204" pitchFamily="34" charset="0"/>
                        </a:rPr>
                        <a:t>דחוה"מ</a:t>
                      </a:r>
                      <a:endParaRPr lang="he-IL" sz="1200" b="1" u="sng" dirty="0" smtClean="0">
                        <a:solidFill>
                          <a:srgbClr val="00B0F0"/>
                        </a:solidFill>
                        <a:latin typeface="Arial (Hebrew)" panose="020B0604020202020204" pitchFamily="34" charset="0"/>
                      </a:endParaRPr>
                    </a:p>
                    <a:p>
                      <a:pPr algn="ctr" rtl="1"/>
                      <a:endParaRPr lang="he-IL" sz="1200" u="sng" dirty="0">
                        <a:solidFill>
                          <a:srgbClr val="00B0F0"/>
                        </a:solidFill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200" b="1" dirty="0" smtClean="0"/>
                        <a:t>30</a:t>
                      </a:r>
                    </a:p>
                    <a:p>
                      <a:pPr algn="ctr"/>
                      <a:r>
                        <a:rPr lang="he-IL" sz="1200" b="1" dirty="0" smtClean="0"/>
                        <a:t>י"ז </a:t>
                      </a:r>
                    </a:p>
                    <a:p>
                      <a:pPr algn="ctr"/>
                      <a:r>
                        <a:rPr lang="he-IL" sz="1200" b="1" u="sng" dirty="0" smtClean="0">
                          <a:solidFill>
                            <a:srgbClr val="00B0F0"/>
                          </a:solidFill>
                        </a:rPr>
                        <a:t>ב' </a:t>
                      </a:r>
                      <a:r>
                        <a:rPr lang="he-IL" sz="1200" b="1" u="sng" dirty="0" err="1" smtClean="0">
                          <a:solidFill>
                            <a:srgbClr val="00B0F0"/>
                          </a:solidFill>
                        </a:rPr>
                        <a:t>דחוה"מ</a:t>
                      </a:r>
                      <a:endParaRPr lang="he-IL" sz="1200" b="1" u="sng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endParaRPr lang="he-IL" sz="1200" b="1" u="sng" dirty="0">
                        <a:solidFill>
                          <a:srgbClr val="00B0F0"/>
                        </a:solidFill>
                      </a:endParaRPr>
                    </a:p>
                  </a:txBody>
                  <a:tcPr marL="13315" marR="13315" marT="13315" marB="133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sz="12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7" name="קבוצה 6"/>
          <p:cNvGrpSpPr/>
          <p:nvPr/>
        </p:nvGrpSpPr>
        <p:grpSpPr>
          <a:xfrm>
            <a:off x="10248312" y="4025706"/>
            <a:ext cx="1406769" cy="379828"/>
            <a:chOff x="5275385" y="5008098"/>
            <a:chExt cx="1406769" cy="379828"/>
          </a:xfrm>
        </p:grpSpPr>
        <p:sp>
          <p:nvSpPr>
            <p:cNvPr id="5" name="פינה מקופלת 4"/>
            <p:cNvSpPr/>
            <p:nvPr/>
          </p:nvSpPr>
          <p:spPr>
            <a:xfrm>
              <a:off x="5275385" y="5008098"/>
              <a:ext cx="1406769" cy="379828"/>
            </a:xfrm>
            <a:prstGeom prst="foldedCorner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331658" y="5008098"/>
              <a:ext cx="1350496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>
              <a:spAutoFit/>
            </a:bodyPr>
            <a:lstStyle/>
            <a:p>
              <a:r>
                <a:rPr lang="he-IL" sz="1400" b="1" dirty="0" smtClean="0"/>
                <a:t>מערכת סגורה</a:t>
              </a:r>
              <a:endParaRPr lang="he-IL" sz="1400" b="1" dirty="0"/>
            </a:p>
          </p:txBody>
        </p:sp>
      </p:grpSp>
      <p:grpSp>
        <p:nvGrpSpPr>
          <p:cNvPr id="8" name="קבוצה 7"/>
          <p:cNvGrpSpPr/>
          <p:nvPr/>
        </p:nvGrpSpPr>
        <p:grpSpPr>
          <a:xfrm>
            <a:off x="8583635" y="3983502"/>
            <a:ext cx="1406769" cy="379828"/>
            <a:chOff x="5275385" y="5008098"/>
            <a:chExt cx="1406769" cy="379828"/>
          </a:xfrm>
        </p:grpSpPr>
        <p:sp>
          <p:nvSpPr>
            <p:cNvPr id="9" name="פינה מקופלת 8"/>
            <p:cNvSpPr/>
            <p:nvPr/>
          </p:nvSpPr>
          <p:spPr>
            <a:xfrm>
              <a:off x="5275385" y="5008098"/>
              <a:ext cx="1406769" cy="379828"/>
            </a:xfrm>
            <a:prstGeom prst="foldedCorner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373858" y="5050302"/>
              <a:ext cx="123795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>
              <a:spAutoFit/>
            </a:bodyPr>
            <a:lstStyle/>
            <a:p>
              <a:r>
                <a:rPr lang="he-IL" sz="1400" b="1" dirty="0" smtClean="0"/>
                <a:t>מערכת סגורה</a:t>
              </a:r>
              <a:endParaRPr lang="he-IL" sz="1400" b="1" dirty="0"/>
            </a:p>
          </p:txBody>
        </p:sp>
      </p:grpSp>
      <p:grpSp>
        <p:nvGrpSpPr>
          <p:cNvPr id="11" name="קבוצה 10"/>
          <p:cNvGrpSpPr/>
          <p:nvPr/>
        </p:nvGrpSpPr>
        <p:grpSpPr>
          <a:xfrm>
            <a:off x="6895514" y="3989680"/>
            <a:ext cx="1406769" cy="379828"/>
            <a:chOff x="5275385" y="5008098"/>
            <a:chExt cx="1406769" cy="379828"/>
          </a:xfrm>
        </p:grpSpPr>
        <p:sp>
          <p:nvSpPr>
            <p:cNvPr id="12" name="פינה מקופלת 11"/>
            <p:cNvSpPr/>
            <p:nvPr/>
          </p:nvSpPr>
          <p:spPr>
            <a:xfrm>
              <a:off x="5275385" y="5008098"/>
              <a:ext cx="1406769" cy="379828"/>
            </a:xfrm>
            <a:prstGeom prst="foldedCorner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73858" y="5050302"/>
              <a:ext cx="123795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>
              <a:spAutoFit/>
            </a:bodyPr>
            <a:lstStyle/>
            <a:p>
              <a:r>
                <a:rPr lang="he-IL" sz="1400" b="1" dirty="0" smtClean="0"/>
                <a:t>מערכת סגורה</a:t>
              </a:r>
              <a:endParaRPr lang="he-IL" sz="1400" b="1" dirty="0"/>
            </a:p>
          </p:txBody>
        </p:sp>
      </p:grpSp>
      <p:grpSp>
        <p:nvGrpSpPr>
          <p:cNvPr id="14" name="קבוצה 13"/>
          <p:cNvGrpSpPr/>
          <p:nvPr/>
        </p:nvGrpSpPr>
        <p:grpSpPr>
          <a:xfrm>
            <a:off x="6895513" y="5071593"/>
            <a:ext cx="1406769" cy="379828"/>
            <a:chOff x="5275385" y="5008098"/>
            <a:chExt cx="1406769" cy="379828"/>
          </a:xfrm>
        </p:grpSpPr>
        <p:sp>
          <p:nvSpPr>
            <p:cNvPr id="15" name="פינה מקופלת 14"/>
            <p:cNvSpPr/>
            <p:nvPr/>
          </p:nvSpPr>
          <p:spPr>
            <a:xfrm>
              <a:off x="5275385" y="5008098"/>
              <a:ext cx="1406769" cy="379828"/>
            </a:xfrm>
            <a:prstGeom prst="foldedCorner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373858" y="5050302"/>
              <a:ext cx="123795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>
              <a:spAutoFit/>
            </a:bodyPr>
            <a:lstStyle/>
            <a:p>
              <a:r>
                <a:rPr lang="he-IL" sz="1400" b="1" dirty="0" smtClean="0"/>
                <a:t>מערכת סגורה</a:t>
              </a:r>
              <a:endParaRPr lang="he-IL" sz="1400" b="1" dirty="0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6186" y="5113797"/>
            <a:ext cx="1438275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6806" y="6219948"/>
            <a:ext cx="1438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" name="קבוצה 16"/>
          <p:cNvGrpSpPr/>
          <p:nvPr/>
        </p:nvGrpSpPr>
        <p:grpSpPr>
          <a:xfrm>
            <a:off x="8597701" y="6237629"/>
            <a:ext cx="1406769" cy="379828"/>
            <a:chOff x="5275385" y="5008098"/>
            <a:chExt cx="1406769" cy="379828"/>
          </a:xfrm>
        </p:grpSpPr>
        <p:sp>
          <p:nvSpPr>
            <p:cNvPr id="18" name="פינה מקופלת 17"/>
            <p:cNvSpPr/>
            <p:nvPr/>
          </p:nvSpPr>
          <p:spPr>
            <a:xfrm>
              <a:off x="5275385" y="5008098"/>
              <a:ext cx="1406769" cy="379828"/>
            </a:xfrm>
            <a:prstGeom prst="foldedCorner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331658" y="5008098"/>
              <a:ext cx="1350496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>
              <a:spAutoFit/>
            </a:bodyPr>
            <a:lstStyle/>
            <a:p>
              <a:r>
                <a:rPr lang="he-IL" sz="1400" b="1" dirty="0" smtClean="0"/>
                <a:t>מערכת סגורה</a:t>
              </a:r>
              <a:endParaRPr lang="he-IL" sz="1400" b="1" dirty="0"/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5514" y="6258267"/>
            <a:ext cx="1438275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6186" y="6258266"/>
            <a:ext cx="1438275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1165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992934"/>
              </p:ext>
            </p:extLst>
          </p:nvPr>
        </p:nvGraphicFramePr>
        <p:xfrm>
          <a:off x="140675" y="126610"/>
          <a:ext cx="11929405" cy="6341482"/>
        </p:xfrm>
        <a:graphic>
          <a:graphicData uri="http://schemas.openxmlformats.org/drawingml/2006/table">
            <a:tbl>
              <a:tblPr rtl="1"/>
              <a:tblGrid>
                <a:gridCol w="1789410"/>
                <a:gridCol w="1789410"/>
                <a:gridCol w="1670117"/>
                <a:gridCol w="1670117"/>
                <a:gridCol w="1670117"/>
                <a:gridCol w="1670117"/>
                <a:gridCol w="1670117"/>
              </a:tblGrid>
              <a:tr h="589610">
                <a:tc gridSpan="7">
                  <a:txBody>
                    <a:bodyPr/>
                    <a:lstStyle/>
                    <a:p>
                      <a:pPr algn="ctr" rtl="1"/>
                      <a:r>
                        <a:rPr lang="he-IL" sz="1400" b="1" u="none" dirty="0" smtClean="0"/>
                        <a:t>יוני 2016</a:t>
                      </a:r>
                      <a:endParaRPr lang="he-IL" sz="1400" b="1" u="none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B>
                      <a:noFill/>
                    </a:lnB>
                    <a:solidFill>
                      <a:srgbClr val="DDF2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800" dirty="0"/>
                    </a:p>
                  </a:txBody>
                  <a:tcPr marL="42349" marR="42349" marT="21174" marB="21174"/>
                </a:tc>
                <a:tc hMerge="1">
                  <a:txBody>
                    <a:bodyPr/>
                    <a:lstStyle/>
                    <a:p>
                      <a:pPr rtl="1"/>
                      <a:endParaRPr lang="he-IL" sz="800" dirty="0"/>
                    </a:p>
                  </a:txBody>
                  <a:tcPr marL="42349" marR="42349" marT="21174" marB="21174"/>
                </a:tc>
                <a:tc hMerge="1">
                  <a:txBody>
                    <a:bodyPr/>
                    <a:lstStyle/>
                    <a:p>
                      <a:pPr rtl="1"/>
                      <a:endParaRPr lang="he-IL" sz="800" dirty="0"/>
                    </a:p>
                  </a:txBody>
                  <a:tcPr marL="42349" marR="42349" marT="21174" marB="21174"/>
                </a:tc>
                <a:tc hMerge="1">
                  <a:txBody>
                    <a:bodyPr/>
                    <a:lstStyle/>
                    <a:p>
                      <a:pPr rtl="1"/>
                      <a:endParaRPr lang="he-IL" sz="800" dirty="0"/>
                    </a:p>
                  </a:txBody>
                  <a:tcPr marL="42349" marR="42349" marT="21174" marB="21174"/>
                </a:tc>
                <a:tc hMerge="1">
                  <a:txBody>
                    <a:bodyPr/>
                    <a:lstStyle/>
                    <a:p>
                      <a:pPr rtl="1"/>
                      <a:endParaRPr lang="he-IL" sz="800" dirty="0"/>
                    </a:p>
                  </a:txBody>
                  <a:tcPr marL="42349" marR="42349" marT="21174" marB="21174"/>
                </a:tc>
              </a:tr>
              <a:tr h="262049">
                <a:tc gridSpan="7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/>
                        <a:t>אייר - סיון ה-תשע"ו</a:t>
                      </a:r>
                      <a:endParaRPr lang="he-IL" sz="1400" dirty="0" smtClean="0"/>
                    </a:p>
                    <a:p>
                      <a:endParaRPr lang="he-IL" sz="12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800" dirty="0"/>
                    </a:p>
                  </a:txBody>
                  <a:tcPr marL="42349" marR="42349" marT="21174" marB="2117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800" dirty="0"/>
                    </a:p>
                  </a:txBody>
                  <a:tcPr marL="42349" marR="42349" marT="21174" marB="2117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800"/>
                    </a:p>
                  </a:txBody>
                  <a:tcPr marL="42349" marR="42349" marT="21174" marB="2117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800" dirty="0"/>
                    </a:p>
                  </a:txBody>
                  <a:tcPr marL="42349" marR="42349" marT="21174" marB="2117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800" dirty="0"/>
                    </a:p>
                  </a:txBody>
                  <a:tcPr marL="42349" marR="42349" marT="21174" marB="2117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800" dirty="0"/>
                    </a:p>
                  </a:txBody>
                  <a:tcPr marL="42349" marR="42349" marT="21174" marB="2117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37482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ראשון</a:t>
                      </a: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שני</a:t>
                      </a: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שלישי</a:t>
                      </a: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רביעי</a:t>
                      </a: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חמישי</a:t>
                      </a: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>
                          <a:latin typeface="Arial (Hebrew)" panose="020B0604020202020204" pitchFamily="34" charset="0"/>
                        </a:rPr>
                        <a:t>שישי</a:t>
                      </a:r>
                      <a:endParaRPr lang="he-IL" sz="120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>
                          <a:latin typeface="Arial (Hebrew)" panose="020B0604020202020204" pitchFamily="34" charset="0"/>
                        </a:rPr>
                        <a:t>שבת</a:t>
                      </a:r>
                      <a:endParaRPr lang="he-IL" sz="120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3630">
                <a:tc>
                  <a:txBody>
                    <a:bodyPr/>
                    <a:lstStyle/>
                    <a:p>
                      <a:pPr algn="ctr" rtl="1"/>
                      <a:r>
                        <a:rPr lang="he-IL" sz="1200"/>
                        <a:t> </a:t>
                      </a:r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כ"ד אייר</a:t>
                      </a:r>
                      <a:endParaRPr lang="he-IL" sz="1200" b="1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כ"ה אייר</a:t>
                      </a:r>
                      <a:endParaRPr lang="he-IL" sz="1200" b="1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3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כ"ו אייר</a:t>
                      </a:r>
                      <a:endParaRPr lang="he-IL" sz="1200" b="1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4 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כ"ז אייר</a:t>
                      </a:r>
                      <a:endParaRPr lang="he-IL" sz="1200" b="1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3630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5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כ"ח אייר</a:t>
                      </a:r>
                    </a:p>
                    <a:p>
                      <a:pPr algn="ctr" rtl="1"/>
                      <a:r>
                        <a:rPr lang="he-IL" sz="1200" b="1" dirty="0" smtClean="0">
                          <a:solidFill>
                            <a:srgbClr val="00B0F0"/>
                          </a:solidFill>
                        </a:rPr>
                        <a:t>יום ירושלים</a:t>
                      </a:r>
                      <a:r>
                        <a:rPr lang="he-IL" sz="1200" b="1" baseline="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endParaRPr lang="he-IL" sz="1200" b="1" dirty="0">
                        <a:solidFill>
                          <a:srgbClr val="00B0F0"/>
                        </a:solidFill>
                      </a:endParaRPr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6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כ"ט אייר</a:t>
                      </a:r>
                      <a:endParaRPr lang="he-IL" sz="1200" b="1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7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א סיון</a:t>
                      </a:r>
                      <a:endParaRPr lang="he-IL" sz="1200" b="1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8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ב</a:t>
                      </a:r>
                      <a:r>
                        <a:rPr lang="he-IL" sz="1200" b="1" baseline="0" dirty="0" smtClean="0"/>
                        <a:t> סיון</a:t>
                      </a:r>
                      <a:endParaRPr lang="he-IL" sz="1200" b="1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9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ג סיון</a:t>
                      </a:r>
                      <a:endParaRPr lang="he-IL" sz="1200" b="1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10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ד סיון</a:t>
                      </a:r>
                      <a:endParaRPr lang="he-IL" sz="1200" b="1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11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ה סיון</a:t>
                      </a:r>
                    </a:p>
                    <a:p>
                      <a:pPr algn="ctr" rtl="1"/>
                      <a:r>
                        <a:rPr lang="he-IL" sz="1200" b="1" u="sng" dirty="0" smtClean="0">
                          <a:solidFill>
                            <a:srgbClr val="00B0F0"/>
                          </a:solidFill>
                        </a:rPr>
                        <a:t>ערב שבועות</a:t>
                      </a:r>
                      <a:endParaRPr lang="he-IL" sz="1200" b="1" u="sng" dirty="0">
                        <a:solidFill>
                          <a:srgbClr val="00B0F0"/>
                        </a:solidFill>
                      </a:endParaRPr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3630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12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ו סיון</a:t>
                      </a:r>
                    </a:p>
                    <a:p>
                      <a:pPr algn="ctr" rtl="1"/>
                      <a:r>
                        <a:rPr lang="he-IL" sz="1200" b="1" u="sng" dirty="0" smtClean="0">
                          <a:solidFill>
                            <a:srgbClr val="00B0F0"/>
                          </a:solidFill>
                        </a:rPr>
                        <a:t>שבועות</a:t>
                      </a:r>
                      <a:endParaRPr lang="he-IL" sz="1200" b="1" u="sng" dirty="0">
                        <a:solidFill>
                          <a:srgbClr val="00B0F0"/>
                        </a:solidFill>
                      </a:endParaRPr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13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ז סיון</a:t>
                      </a:r>
                      <a:endParaRPr lang="he-IL" sz="1200" b="1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14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ח סיון</a:t>
                      </a:r>
                      <a:endParaRPr lang="he-IL" sz="1200" b="1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15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ט סיון</a:t>
                      </a:r>
                      <a:endParaRPr lang="he-IL" sz="1200" b="1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16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י סיון</a:t>
                      </a:r>
                      <a:endParaRPr lang="he-IL" sz="1200" b="1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17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י"א סיון</a:t>
                      </a:r>
                      <a:endParaRPr lang="he-IL" sz="1200" b="1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18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י"ב סיון</a:t>
                      </a:r>
                      <a:endParaRPr lang="he-IL" sz="1200" b="1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3630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19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י"ג סיון</a:t>
                      </a:r>
                      <a:endParaRPr lang="he-IL" sz="1200" b="1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20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י"ד סיון</a:t>
                      </a:r>
                      <a:endParaRPr lang="he-IL" sz="1200" b="1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21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ט"ו סיון</a:t>
                      </a:r>
                      <a:endParaRPr lang="he-IL" sz="1200" b="1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22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ט"ז סיון</a:t>
                      </a:r>
                      <a:endParaRPr lang="he-IL" sz="1200" b="1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23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י"ז</a:t>
                      </a:r>
                      <a:r>
                        <a:rPr lang="he-IL" sz="1200" b="1" baseline="0" dirty="0"/>
                        <a:t> </a:t>
                      </a:r>
                      <a:r>
                        <a:rPr lang="he-IL" sz="1200" b="1" baseline="0" dirty="0" smtClean="0"/>
                        <a:t>סיון</a:t>
                      </a:r>
                      <a:endParaRPr lang="he-IL" sz="1200" b="1" dirty="0" smtClean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24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י"ח</a:t>
                      </a:r>
                      <a:r>
                        <a:rPr lang="he-IL" sz="1200" b="1" baseline="0" dirty="0" smtClean="0"/>
                        <a:t> סיון</a:t>
                      </a:r>
                      <a:endParaRPr lang="he-IL" sz="1200" b="1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25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י"ט</a:t>
                      </a:r>
                      <a:r>
                        <a:rPr lang="he-IL" sz="1200" b="1" baseline="0" dirty="0" smtClean="0"/>
                        <a:t> סיון</a:t>
                      </a:r>
                      <a:endParaRPr lang="he-IL" sz="1200" b="1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3630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26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 סיון</a:t>
                      </a:r>
                      <a:endParaRPr lang="he-IL" sz="1200" b="1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27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כ"א</a:t>
                      </a:r>
                      <a:r>
                        <a:rPr lang="he-IL" sz="1200" b="1" baseline="0" dirty="0" smtClean="0"/>
                        <a:t> סיון</a:t>
                      </a:r>
                      <a:endParaRPr lang="he-IL" sz="1200" b="1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200" b="1" dirty="0" smtClean="0"/>
                        <a:t>28</a:t>
                      </a:r>
                    </a:p>
                    <a:p>
                      <a:pPr algn="ctr"/>
                      <a:r>
                        <a:rPr lang="he-IL" sz="1200" b="1" dirty="0" smtClean="0"/>
                        <a:t>כ"ב סיון</a:t>
                      </a:r>
                      <a:endParaRPr lang="he-IL" sz="1200" b="1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29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כ"ג סיון</a:t>
                      </a:r>
                      <a:endParaRPr lang="he-IL" sz="1200" b="1" dirty="0"/>
                    </a:p>
                  </a:txBody>
                  <a:tcPr marL="42349" marR="42349" marT="21174" marB="21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30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כ"ד סיון</a:t>
                      </a:r>
                      <a:endParaRPr lang="he-IL" sz="1200" b="1" dirty="0"/>
                    </a:p>
                  </a:txBody>
                  <a:tcPr marL="42349" marR="42349" marT="21174" marB="21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31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כ"ה</a:t>
                      </a:r>
                      <a:r>
                        <a:rPr lang="he-IL" sz="1200" b="1" baseline="0" dirty="0" smtClean="0"/>
                        <a:t> סיון</a:t>
                      </a:r>
                      <a:endParaRPr lang="he-IL" sz="1200" b="1" dirty="0"/>
                    </a:p>
                  </a:txBody>
                  <a:tcPr marL="42349" marR="42349" marT="21174" marB="21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 b="1" dirty="0"/>
                    </a:p>
                  </a:txBody>
                  <a:tcPr marL="42349" marR="42349" marT="21174" marB="21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7853" y="4006484"/>
            <a:ext cx="1431925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9390" y="3981267"/>
            <a:ext cx="1431925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7765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972292"/>
              </p:ext>
            </p:extLst>
          </p:nvPr>
        </p:nvGraphicFramePr>
        <p:xfrm>
          <a:off x="112543" y="98473"/>
          <a:ext cx="11971606" cy="6831392"/>
        </p:xfrm>
        <a:graphic>
          <a:graphicData uri="http://schemas.openxmlformats.org/drawingml/2006/table">
            <a:tbl>
              <a:tblPr rtl="1"/>
              <a:tblGrid>
                <a:gridCol w="1795738"/>
                <a:gridCol w="1795738"/>
                <a:gridCol w="1676026"/>
                <a:gridCol w="1676026"/>
                <a:gridCol w="1676026"/>
                <a:gridCol w="1676026"/>
                <a:gridCol w="1676026"/>
              </a:tblGrid>
              <a:tr h="599685">
                <a:tc gridSpan="7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/>
                        <a:t>יולי 2016</a:t>
                      </a:r>
                      <a:endParaRPr lang="en-US"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0" marR="0" marT="0" marB="0">
                    <a:lnL>
                      <a:noFill/>
                    </a:lnL>
                    <a:lnB>
                      <a:noFill/>
                    </a:lnB>
                    <a:solidFill>
                      <a:srgbClr val="DDF2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900" dirty="0"/>
                    </a:p>
                  </a:txBody>
                  <a:tcPr marL="43622" marR="43622" marT="21811" marB="21811"/>
                </a:tc>
                <a:tc hMerge="1">
                  <a:txBody>
                    <a:bodyPr/>
                    <a:lstStyle/>
                    <a:p>
                      <a:pPr rtl="1"/>
                      <a:endParaRPr lang="he-IL" sz="900" dirty="0"/>
                    </a:p>
                  </a:txBody>
                  <a:tcPr marL="43622" marR="43622" marT="21811" marB="21811"/>
                </a:tc>
                <a:tc hMerge="1">
                  <a:txBody>
                    <a:bodyPr/>
                    <a:lstStyle/>
                    <a:p>
                      <a:pPr rtl="1"/>
                      <a:endParaRPr lang="he-IL" sz="900" dirty="0"/>
                    </a:p>
                  </a:txBody>
                  <a:tcPr marL="43622" marR="43622" marT="21811" marB="21811"/>
                </a:tc>
                <a:tc hMerge="1">
                  <a:txBody>
                    <a:bodyPr/>
                    <a:lstStyle/>
                    <a:p>
                      <a:pPr rtl="1"/>
                      <a:endParaRPr lang="he-IL" sz="900" dirty="0"/>
                    </a:p>
                  </a:txBody>
                  <a:tcPr marL="43622" marR="43622" marT="21811" marB="21811"/>
                </a:tc>
                <a:tc hMerge="1">
                  <a:txBody>
                    <a:bodyPr/>
                    <a:lstStyle/>
                    <a:p>
                      <a:pPr rtl="1"/>
                      <a:endParaRPr lang="he-IL" sz="900" dirty="0"/>
                    </a:p>
                  </a:txBody>
                  <a:tcPr marL="43622" marR="43622" marT="21811" marB="21811"/>
                </a:tc>
              </a:tr>
              <a:tr h="263470">
                <a:tc gridSpan="7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/>
                        <a:t>סיון – תמוז ה-תשע"ו</a:t>
                      </a:r>
                      <a:endParaRPr lang="en-US" sz="1200" dirty="0" smtClean="0"/>
                    </a:p>
                    <a:p>
                      <a:endParaRPr lang="he-IL" sz="12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900" dirty="0"/>
                    </a:p>
                  </a:txBody>
                  <a:tcPr marL="43622" marR="43622" marT="21811" marB="218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900" dirty="0"/>
                    </a:p>
                  </a:txBody>
                  <a:tcPr marL="43622" marR="43622" marT="21811" marB="218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900" dirty="0"/>
                    </a:p>
                  </a:txBody>
                  <a:tcPr marL="43622" marR="43622" marT="21811" marB="218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900" dirty="0"/>
                    </a:p>
                  </a:txBody>
                  <a:tcPr marL="43622" marR="43622" marT="21811" marB="218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900" dirty="0"/>
                    </a:p>
                  </a:txBody>
                  <a:tcPr marL="43622" marR="43622" marT="21811" marB="218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900" dirty="0"/>
                    </a:p>
                  </a:txBody>
                  <a:tcPr marL="43622" marR="43622" marT="21811" marB="218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629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ראשון</a:t>
                      </a:r>
                      <a:endParaRPr lang="he-IL" sz="1200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שני</a:t>
                      </a:r>
                      <a:endParaRPr lang="he-IL" sz="1200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שלישי</a:t>
                      </a:r>
                      <a:endParaRPr lang="he-IL" sz="1200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רביעי</a:t>
                      </a:r>
                      <a:endParaRPr lang="he-IL" sz="1200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>
                          <a:latin typeface="Arial (Hebrew)" panose="020B0604020202020204" pitchFamily="34" charset="0"/>
                        </a:rPr>
                        <a:t>חמישי</a:t>
                      </a:r>
                      <a:endParaRPr lang="he-IL" sz="120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>
                          <a:latin typeface="Arial (Hebrew)" panose="020B0604020202020204" pitchFamily="34" charset="0"/>
                        </a:rPr>
                        <a:t>שישי</a:t>
                      </a:r>
                      <a:endParaRPr lang="he-IL" sz="120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>
                          <a:latin typeface="Arial (Hebrew)" panose="020B0604020202020204" pitchFamily="34" charset="0"/>
                        </a:rPr>
                        <a:t>שבת</a:t>
                      </a:r>
                      <a:endParaRPr lang="he-IL" sz="120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0053"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 </a:t>
                      </a:r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/>
                        <a:t> </a:t>
                      </a:r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/>
                        <a:t> </a:t>
                      </a:r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כ"ה סיוון</a:t>
                      </a:r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כ"ו סיון </a:t>
                      </a:r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39106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3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כ"ז</a:t>
                      </a:r>
                      <a:r>
                        <a:rPr lang="he-IL" sz="1200" b="1" baseline="0" dirty="0" smtClean="0"/>
                        <a:t> סיון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תחילת קייטנה</a:t>
                      </a:r>
                      <a:r>
                        <a:rPr lang="he-IL" sz="1200" b="1" baseline="0" dirty="0" smtClean="0"/>
                        <a:t> בסביונים</a:t>
                      </a:r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4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כ"ז סיון </a:t>
                      </a:r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5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כ"ט</a:t>
                      </a:r>
                      <a:r>
                        <a:rPr lang="he-IL" sz="1200" b="1" baseline="0" dirty="0" smtClean="0"/>
                        <a:t> סיון</a:t>
                      </a:r>
                      <a:endParaRPr lang="he-IL" sz="1200" b="1" dirty="0" smtClean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6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ל סיון </a:t>
                      </a:r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7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א</a:t>
                      </a:r>
                      <a:r>
                        <a:rPr lang="he-IL" sz="1200" b="1" baseline="0" dirty="0" smtClean="0"/>
                        <a:t> תמוז</a:t>
                      </a:r>
                      <a:endParaRPr lang="he-IL" sz="1200" b="1" dirty="0" smtClean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8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ב תמוז </a:t>
                      </a:r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9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ג</a:t>
                      </a:r>
                      <a:r>
                        <a:rPr lang="he-IL" sz="1200" b="1" baseline="0" dirty="0" smtClean="0"/>
                        <a:t> תמוז</a:t>
                      </a:r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9211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10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ד תמוז </a:t>
                      </a:r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11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ה תמוז</a:t>
                      </a:r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12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ו</a:t>
                      </a:r>
                      <a:r>
                        <a:rPr lang="he-IL" sz="1200" b="1" baseline="0" dirty="0" smtClean="0"/>
                        <a:t> תמוז</a:t>
                      </a:r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13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ז תמוז</a:t>
                      </a:r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14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ח תמוז</a:t>
                      </a:r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15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ט תמוז</a:t>
                      </a:r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16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י תמוז</a:t>
                      </a:r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9316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17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י"א תמוז</a:t>
                      </a:r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18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י"ב תמוז</a:t>
                      </a:r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19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י"ג תמוז</a:t>
                      </a:r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20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י"ד תמוז</a:t>
                      </a:r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21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ט"ו תמוז</a:t>
                      </a:r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22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ט"ז תמוז</a:t>
                      </a:r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23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י"ז תמוז</a:t>
                      </a:r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9316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24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י"ח תמוז</a:t>
                      </a:r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25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י"ט</a:t>
                      </a:r>
                      <a:r>
                        <a:rPr lang="he-IL" sz="1200" b="1" baseline="0" dirty="0" smtClean="0"/>
                        <a:t> תמוז</a:t>
                      </a:r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26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 תמוז</a:t>
                      </a:r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27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כ"א תמוז</a:t>
                      </a:r>
                    </a:p>
                    <a:p>
                      <a:pPr algn="ctr" rtl="1"/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28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כ"ב תמוז</a:t>
                      </a:r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200" b="1" dirty="0" smtClean="0"/>
                        <a:t>29 </a:t>
                      </a:r>
                    </a:p>
                    <a:p>
                      <a:pPr algn="ctr"/>
                      <a:r>
                        <a:rPr lang="he-IL" sz="1200" b="1" dirty="0" smtClean="0"/>
                        <a:t>כ"ג תמוז</a:t>
                      </a:r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30 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כ"ד תמוז</a:t>
                      </a:r>
                      <a:endParaRPr lang="he-IL" sz="1200" b="1" dirty="0"/>
                    </a:p>
                  </a:txBody>
                  <a:tcPr marL="43622" marR="43622" marT="21811" marB="218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9316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31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כ"ה</a:t>
                      </a:r>
                      <a:r>
                        <a:rPr lang="he-IL" sz="1200" b="1" baseline="0" dirty="0" smtClean="0"/>
                        <a:t> תמוז</a:t>
                      </a:r>
                    </a:p>
                    <a:p>
                      <a:pPr algn="ctr" rtl="1"/>
                      <a:r>
                        <a:rPr lang="he-IL" sz="1200" b="1" baseline="0" dirty="0" smtClean="0"/>
                        <a:t>סיום קייטנה בסביונים</a:t>
                      </a:r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 b="1" dirty="0"/>
                    </a:p>
                  </a:txBody>
                  <a:tcPr marL="43622" marR="43622" marT="21811" marB="218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3023" y="3013869"/>
            <a:ext cx="1431925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8803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073332"/>
              </p:ext>
            </p:extLst>
          </p:nvPr>
        </p:nvGraphicFramePr>
        <p:xfrm>
          <a:off x="140674" y="112541"/>
          <a:ext cx="11929406" cy="6629536"/>
        </p:xfrm>
        <a:graphic>
          <a:graphicData uri="http://schemas.openxmlformats.org/drawingml/2006/table">
            <a:tbl>
              <a:tblPr rtl="1"/>
              <a:tblGrid>
                <a:gridCol w="1789408"/>
                <a:gridCol w="1789408"/>
                <a:gridCol w="1670118"/>
                <a:gridCol w="1670118"/>
                <a:gridCol w="1670118"/>
                <a:gridCol w="1670118"/>
                <a:gridCol w="1670118"/>
              </a:tblGrid>
              <a:tr h="503763">
                <a:tc gridSpan="7">
                  <a:txBody>
                    <a:bodyPr/>
                    <a:lstStyle/>
                    <a:p>
                      <a:pPr algn="ctr"/>
                      <a:r>
                        <a:rPr lang="he-IL" sz="1400" b="1" dirty="0" smtClean="0"/>
                        <a:t>אוגוסט</a:t>
                      </a:r>
                      <a:r>
                        <a:rPr lang="he-IL" sz="1400" b="1" baseline="0" dirty="0" smtClean="0"/>
                        <a:t> 2016</a:t>
                      </a:r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/>
                    </a:p>
                  </a:txBody>
                  <a:tcPr marL="0" marR="0" marT="0" marB="0" anchor="ctr">
                    <a:lnL>
                      <a:noFill/>
                    </a:lnL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700" dirty="0"/>
                    </a:p>
                  </a:txBody>
                  <a:tcPr marL="36759" marR="36759" marT="18379" marB="18379"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700" dirty="0"/>
                    </a:p>
                  </a:txBody>
                  <a:tcPr marL="36759" marR="36759" marT="18379" marB="18379"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700" dirty="0"/>
                    </a:p>
                  </a:txBody>
                  <a:tcPr marL="36759" marR="36759" marT="18379" marB="18379"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700" dirty="0"/>
                    </a:p>
                  </a:txBody>
                  <a:tcPr marL="36759" marR="36759" marT="18379" marB="18379"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700" dirty="0"/>
                    </a:p>
                  </a:txBody>
                  <a:tcPr marL="36759" marR="36759" marT="18379" marB="18379" anchor="ctr"/>
                </a:tc>
              </a:tr>
              <a:tr h="223895">
                <a:tc gridSpan="7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/>
                        <a:t>תמוז - אלול ה-תשע"ו</a:t>
                      </a:r>
                      <a:endParaRPr lang="he-IL" sz="1400" dirty="0" smtClean="0"/>
                    </a:p>
                    <a:p>
                      <a:endParaRPr lang="he-IL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700"/>
                    </a:p>
                  </a:txBody>
                  <a:tcPr marL="36759" marR="36759" marT="18379" marB="1837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700"/>
                    </a:p>
                  </a:txBody>
                  <a:tcPr marL="36759" marR="36759" marT="18379" marB="1837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700" dirty="0"/>
                    </a:p>
                  </a:txBody>
                  <a:tcPr marL="36759" marR="36759" marT="18379" marB="1837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700" dirty="0"/>
                    </a:p>
                  </a:txBody>
                  <a:tcPr marL="36759" marR="36759" marT="18379" marB="1837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700"/>
                    </a:p>
                  </a:txBody>
                  <a:tcPr marL="36759" marR="36759" marT="18379" marB="1837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700" dirty="0"/>
                    </a:p>
                  </a:txBody>
                  <a:tcPr marL="36759" marR="36759" marT="18379" marB="1837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2904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ראשון</a:t>
                      </a:r>
                      <a:endParaRPr lang="he-IL" sz="1200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שני</a:t>
                      </a:r>
                      <a:endParaRPr lang="he-IL" sz="1200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>
                          <a:latin typeface="Arial (Hebrew)" panose="020B0604020202020204" pitchFamily="34" charset="0"/>
                        </a:rPr>
                        <a:t>שלישי</a:t>
                      </a:r>
                      <a:endParaRPr lang="he-IL" sz="120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>
                          <a:latin typeface="Arial (Hebrew)" panose="020B0604020202020204" pitchFamily="34" charset="0"/>
                        </a:rPr>
                        <a:t>רביעי</a:t>
                      </a:r>
                      <a:endParaRPr lang="he-IL" sz="120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>
                          <a:latin typeface="Arial (Hebrew)" panose="020B0604020202020204" pitchFamily="34" charset="0"/>
                        </a:rPr>
                        <a:t>חמישי</a:t>
                      </a:r>
                      <a:endParaRPr lang="he-IL" sz="120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>
                          <a:latin typeface="Arial (Hebrew)" panose="020B0604020202020204" pitchFamily="34" charset="0"/>
                        </a:rPr>
                        <a:t>שישי</a:t>
                      </a:r>
                      <a:endParaRPr lang="he-IL" sz="120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שבת</a:t>
                      </a:r>
                      <a:endParaRPr lang="he-IL" sz="1200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74589">
                <a:tc>
                  <a:txBody>
                    <a:bodyPr/>
                    <a:lstStyle/>
                    <a:p>
                      <a:pPr algn="ctr" rtl="1"/>
                      <a:r>
                        <a:rPr lang="he-IL" sz="1200"/>
                        <a:t> </a:t>
                      </a:r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/>
                        <a:t> </a:t>
                      </a:r>
                      <a:r>
                        <a:rPr lang="he-IL" sz="1200" b="1" dirty="0" smtClean="0"/>
                        <a:t>1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כ"ו תמוז</a:t>
                      </a:r>
                    </a:p>
                    <a:p>
                      <a:pPr algn="ctr" rtl="1"/>
                      <a:endParaRPr lang="he-IL" sz="1200" b="1" dirty="0" smtClean="0"/>
                    </a:p>
                    <a:p>
                      <a:pPr algn="ctr" rtl="1"/>
                      <a:endParaRPr lang="he-IL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כ"ז תמוז</a:t>
                      </a:r>
                      <a:r>
                        <a:rPr lang="he-IL" sz="1200" b="1" dirty="0"/>
                        <a:t> </a:t>
                      </a:r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3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כ"ח תמוז</a:t>
                      </a:r>
                      <a:r>
                        <a:rPr lang="he-IL" sz="1200" b="1" dirty="0"/>
                        <a:t> </a:t>
                      </a:r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4</a:t>
                      </a:r>
                    </a:p>
                    <a:p>
                      <a:pPr algn="ctr" rtl="1"/>
                      <a:r>
                        <a:rPr lang="he-IL" sz="1200" b="1" dirty="0"/>
                        <a:t> </a:t>
                      </a:r>
                      <a:r>
                        <a:rPr lang="he-IL" sz="1200" b="1" dirty="0" smtClean="0"/>
                        <a:t>כ"ט תמוז</a:t>
                      </a:r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5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א אב</a:t>
                      </a:r>
                      <a:r>
                        <a:rPr lang="he-IL" sz="1200" b="1" dirty="0"/>
                        <a:t> </a:t>
                      </a:r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6</a:t>
                      </a:r>
                    </a:p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ב אב</a:t>
                      </a:r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74589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7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ג אב</a:t>
                      </a:r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8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ד אב</a:t>
                      </a:r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9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ה אב</a:t>
                      </a:r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10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ו אב</a:t>
                      </a:r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11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ז אב</a:t>
                      </a:r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12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ח אב</a:t>
                      </a:r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13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ט אב</a:t>
                      </a:r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74589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14 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י אב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צום תשעה באב (נדחה)</a:t>
                      </a:r>
                    </a:p>
                    <a:p>
                      <a:pPr algn="ctr" rtl="1"/>
                      <a:endParaRPr lang="he-IL" sz="1200" b="1" dirty="0" smtClean="0"/>
                    </a:p>
                    <a:p>
                      <a:pPr algn="ctr" rtl="1"/>
                      <a:endParaRPr lang="he-IL" sz="1200" b="1" dirty="0" smtClean="0"/>
                    </a:p>
                    <a:p>
                      <a:pPr algn="ctr" rtl="1"/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15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י"א</a:t>
                      </a:r>
                      <a:r>
                        <a:rPr lang="he-IL" sz="1200" b="1" baseline="0" dirty="0" smtClean="0"/>
                        <a:t> אב</a:t>
                      </a:r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16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י"ב אב</a:t>
                      </a:r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17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י"ג אב</a:t>
                      </a:r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18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י"ד אב</a:t>
                      </a:r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19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ט"ו אב</a:t>
                      </a:r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20 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ט"ז אב</a:t>
                      </a:r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74589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21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י"ז</a:t>
                      </a:r>
                      <a:r>
                        <a:rPr lang="he-IL" sz="1200" b="1" baseline="0" dirty="0" smtClean="0"/>
                        <a:t> אב</a:t>
                      </a:r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22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י"ח אב</a:t>
                      </a:r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23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י"ט אב</a:t>
                      </a:r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24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 אב</a:t>
                      </a:r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25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כ"א אב</a:t>
                      </a:r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26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כ"ב אב</a:t>
                      </a:r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27 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כ"ג אב</a:t>
                      </a:r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74589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28 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כ"ד אב</a:t>
                      </a:r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29 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כ"ה אב </a:t>
                      </a:r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30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כ"ו אב</a:t>
                      </a:r>
                    </a:p>
                    <a:p>
                      <a:pPr algn="ctr" rtl="1"/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31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כ"ז</a:t>
                      </a:r>
                      <a:r>
                        <a:rPr lang="he-IL" sz="1200" b="1" baseline="0" dirty="0" smtClean="0"/>
                        <a:t> אב</a:t>
                      </a:r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כ"ח באב</a:t>
                      </a:r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74589">
                <a:tc>
                  <a:txBody>
                    <a:bodyPr/>
                    <a:lstStyle/>
                    <a:p>
                      <a:pPr algn="ctr" rtl="1"/>
                      <a:endParaRPr lang="he-IL" sz="120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e-IL" sz="120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 dirty="0"/>
                    </a:p>
                  </a:txBody>
                  <a:tcPr marL="36759" marR="36759" marT="18379" marB="183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200" dirty="0"/>
                    </a:p>
                  </a:txBody>
                  <a:tcPr marL="36759" marR="36759" marT="18379" marB="183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200" dirty="0"/>
                    </a:p>
                  </a:txBody>
                  <a:tcPr marL="36759" marR="36759" marT="18379" marB="183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200" dirty="0"/>
                    </a:p>
                  </a:txBody>
                  <a:tcPr marL="36759" marR="36759" marT="18379" marB="183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200" dirty="0"/>
                    </a:p>
                  </a:txBody>
                  <a:tcPr marL="36759" marR="36759" marT="18379" marB="183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4" name="קבוצה 3"/>
          <p:cNvGrpSpPr/>
          <p:nvPr/>
        </p:nvGrpSpPr>
        <p:grpSpPr>
          <a:xfrm>
            <a:off x="1927660" y="2531561"/>
            <a:ext cx="1406769" cy="379828"/>
            <a:chOff x="5275385" y="5008098"/>
            <a:chExt cx="1406769" cy="379828"/>
          </a:xfrm>
        </p:grpSpPr>
        <p:sp>
          <p:nvSpPr>
            <p:cNvPr id="5" name="פינה מקופלת 4"/>
            <p:cNvSpPr/>
            <p:nvPr/>
          </p:nvSpPr>
          <p:spPr>
            <a:xfrm>
              <a:off x="5275385" y="5008098"/>
              <a:ext cx="1406769" cy="379828"/>
            </a:xfrm>
            <a:prstGeom prst="foldedCorner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373858" y="5050302"/>
              <a:ext cx="123795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b="1" dirty="0" smtClean="0"/>
                <a:t>סיום שנה</a:t>
              </a:r>
              <a:endParaRPr lang="he-IL" sz="1400" b="1" dirty="0"/>
            </a:p>
          </p:txBody>
        </p:sp>
      </p:grpSp>
      <p:grpSp>
        <p:nvGrpSpPr>
          <p:cNvPr id="7" name="קבוצה 6"/>
          <p:cNvGrpSpPr/>
          <p:nvPr/>
        </p:nvGrpSpPr>
        <p:grpSpPr>
          <a:xfrm>
            <a:off x="6985386" y="5412125"/>
            <a:ext cx="1406769" cy="379828"/>
            <a:chOff x="5275385" y="5008098"/>
            <a:chExt cx="1406769" cy="379828"/>
          </a:xfrm>
        </p:grpSpPr>
        <p:sp>
          <p:nvSpPr>
            <p:cNvPr id="8" name="פינה מקופלת 7"/>
            <p:cNvSpPr/>
            <p:nvPr/>
          </p:nvSpPr>
          <p:spPr>
            <a:xfrm>
              <a:off x="5275385" y="5008098"/>
              <a:ext cx="1406769" cy="379828"/>
            </a:xfrm>
            <a:prstGeom prst="foldedCorner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275386" y="5050302"/>
              <a:ext cx="133643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200" b="1" dirty="0" smtClean="0"/>
                <a:t>פתיחת מע' הגנים</a:t>
              </a:r>
              <a:endParaRPr lang="he-IL" sz="1200" b="1" dirty="0"/>
            </a:p>
          </p:txBody>
        </p:sp>
      </p:grpSp>
      <p:sp>
        <p:nvSpPr>
          <p:cNvPr id="11" name="פינה מקופלת 10"/>
          <p:cNvSpPr/>
          <p:nvPr/>
        </p:nvSpPr>
        <p:spPr>
          <a:xfrm>
            <a:off x="3580616" y="5360279"/>
            <a:ext cx="1406769" cy="503869"/>
          </a:xfrm>
          <a:prstGeom prst="foldedCorner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TextBox 11"/>
          <p:cNvSpPr txBox="1"/>
          <p:nvPr/>
        </p:nvSpPr>
        <p:spPr>
          <a:xfrm>
            <a:off x="3656032" y="5303114"/>
            <a:ext cx="1336430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1200" b="1" dirty="0" smtClean="0"/>
              <a:t>תחילת שנה - צהרונים</a:t>
            </a:r>
            <a:endParaRPr lang="he-IL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779018" y="1761559"/>
            <a:ext cx="1336430" cy="276999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1200" b="1" dirty="0" smtClean="0"/>
              <a:t>יום פתוח</a:t>
            </a:r>
            <a:endParaRPr lang="he-IL" sz="1200" b="1" dirty="0"/>
          </a:p>
        </p:txBody>
      </p:sp>
      <p:grpSp>
        <p:nvGrpSpPr>
          <p:cNvPr id="14" name="קבוצה 13"/>
          <p:cNvGrpSpPr/>
          <p:nvPr/>
        </p:nvGrpSpPr>
        <p:grpSpPr>
          <a:xfrm>
            <a:off x="8708679" y="1710144"/>
            <a:ext cx="1406769" cy="379828"/>
            <a:chOff x="5275385" y="5008098"/>
            <a:chExt cx="1406769" cy="379828"/>
          </a:xfrm>
        </p:grpSpPr>
        <p:sp>
          <p:nvSpPr>
            <p:cNvPr id="15" name="פינה מקופלת 14"/>
            <p:cNvSpPr/>
            <p:nvPr/>
          </p:nvSpPr>
          <p:spPr>
            <a:xfrm>
              <a:off x="5275385" y="5008098"/>
              <a:ext cx="1406769" cy="379828"/>
            </a:xfrm>
            <a:prstGeom prst="foldedCorner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75386" y="5050302"/>
              <a:ext cx="133643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/>
              <a:endParaRPr lang="he-IL" sz="1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015787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406814"/>
              </p:ext>
            </p:extLst>
          </p:nvPr>
        </p:nvGraphicFramePr>
        <p:xfrm>
          <a:off x="152011" y="305974"/>
          <a:ext cx="11873132" cy="6323425"/>
        </p:xfrm>
        <a:graphic>
          <a:graphicData uri="http://schemas.openxmlformats.org/drawingml/2006/table">
            <a:tbl>
              <a:tblPr rtl="1"/>
              <a:tblGrid>
                <a:gridCol w="1780971"/>
                <a:gridCol w="1780971"/>
                <a:gridCol w="1662238"/>
                <a:gridCol w="1662238"/>
                <a:gridCol w="1662238"/>
                <a:gridCol w="1662238"/>
                <a:gridCol w="1662238"/>
              </a:tblGrid>
              <a:tr h="509417">
                <a:tc gridSpan="7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latin typeface="Arial (Hebrew)" panose="020B0604020202020204" pitchFamily="34" charset="0"/>
                        </a:rPr>
                        <a:t>אוקטובר</a:t>
                      </a:r>
                      <a:r>
                        <a:rPr lang="he-IL" sz="1400" b="1" baseline="0" dirty="0" smtClean="0">
                          <a:latin typeface="Arial (Hebrew)" panose="020B0604020202020204" pitchFamily="34" charset="0"/>
                        </a:rPr>
                        <a:t> 2015</a:t>
                      </a:r>
                      <a:endParaRPr lang="he-IL" sz="1400" dirty="0" smtClean="0"/>
                    </a:p>
                    <a:p>
                      <a:pPr algn="ctr" rtl="1"/>
                      <a:endParaRPr lang="en-US" sz="7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/>
                    </a:p>
                  </a:txBody>
                  <a:tcPr marL="0" marR="0" marT="0" marB="0">
                    <a:lnL>
                      <a:noFill/>
                    </a:lnL>
                    <a:lnB>
                      <a:noFill/>
                    </a:lnB>
                    <a:solidFill>
                      <a:srgbClr val="DDF2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700" dirty="0"/>
                    </a:p>
                  </a:txBody>
                  <a:tcPr marL="36954" marR="36954" marT="18477" marB="18477"/>
                </a:tc>
                <a:tc hMerge="1">
                  <a:txBody>
                    <a:bodyPr/>
                    <a:lstStyle/>
                    <a:p>
                      <a:pPr rtl="1"/>
                      <a:endParaRPr lang="he-IL" sz="700" dirty="0"/>
                    </a:p>
                  </a:txBody>
                  <a:tcPr marL="36954" marR="36954" marT="18477" marB="18477"/>
                </a:tc>
                <a:tc hMerge="1">
                  <a:txBody>
                    <a:bodyPr/>
                    <a:lstStyle/>
                    <a:p>
                      <a:pPr rtl="1"/>
                      <a:endParaRPr lang="he-IL" sz="700" dirty="0"/>
                    </a:p>
                  </a:txBody>
                  <a:tcPr marL="36954" marR="36954" marT="18477" marB="18477"/>
                </a:tc>
                <a:tc hMerge="1">
                  <a:txBody>
                    <a:bodyPr/>
                    <a:lstStyle/>
                    <a:p>
                      <a:pPr rtl="1"/>
                      <a:endParaRPr lang="he-IL" sz="700" dirty="0"/>
                    </a:p>
                  </a:txBody>
                  <a:tcPr marL="36954" marR="36954" marT="18477" marB="18477"/>
                </a:tc>
                <a:tc hMerge="1">
                  <a:txBody>
                    <a:bodyPr/>
                    <a:lstStyle/>
                    <a:p>
                      <a:pPr rtl="1"/>
                      <a:endParaRPr lang="he-IL" sz="700" dirty="0"/>
                    </a:p>
                  </a:txBody>
                  <a:tcPr marL="36954" marR="36954" marT="18477" marB="18477"/>
                </a:tc>
              </a:tr>
              <a:tr h="330340">
                <a:tc gridSpan="7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/>
                        <a:t>תשרי - חשון ה-תשע"ו</a:t>
                      </a:r>
                      <a:endParaRPr lang="he-IL" sz="1400" dirty="0" smtClean="0"/>
                    </a:p>
                    <a:p>
                      <a:endParaRPr lang="he-IL" sz="7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700"/>
                    </a:p>
                  </a:txBody>
                  <a:tcPr marL="36954" marR="36954" marT="18477" marB="18477"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700"/>
                    </a:p>
                  </a:txBody>
                  <a:tcPr marL="36954" marR="36954" marT="18477" marB="18477"/>
                </a:tc>
                <a:tc hMerge="1">
                  <a:txBody>
                    <a:bodyPr/>
                    <a:lstStyle/>
                    <a:p>
                      <a:pPr rtl="1"/>
                      <a:endParaRPr lang="he-IL" sz="700" dirty="0"/>
                    </a:p>
                  </a:txBody>
                  <a:tcPr marL="36954" marR="36954" marT="18477" marB="18477"/>
                </a:tc>
                <a:tc hMerge="1">
                  <a:txBody>
                    <a:bodyPr/>
                    <a:lstStyle/>
                    <a:p>
                      <a:pPr rtl="1"/>
                      <a:endParaRPr lang="he-IL" sz="700" dirty="0"/>
                    </a:p>
                  </a:txBody>
                  <a:tcPr marL="36954" marR="36954" marT="18477" marB="18477"/>
                </a:tc>
                <a:tc hMerge="1">
                  <a:txBody>
                    <a:bodyPr/>
                    <a:lstStyle/>
                    <a:p>
                      <a:pPr rtl="1"/>
                      <a:endParaRPr lang="he-IL" sz="700" dirty="0"/>
                    </a:p>
                  </a:txBody>
                  <a:tcPr marL="36954" marR="36954" marT="18477" marB="18477"/>
                </a:tc>
                <a:tc hMerge="1">
                  <a:txBody>
                    <a:bodyPr/>
                    <a:lstStyle/>
                    <a:p>
                      <a:pPr rtl="1"/>
                      <a:endParaRPr lang="he-IL" sz="700" dirty="0"/>
                    </a:p>
                  </a:txBody>
                  <a:tcPr marL="36954" marR="36954" marT="18477" marB="18477"/>
                </a:tc>
              </a:tr>
              <a:tr h="212605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ראשון</a:t>
                      </a:r>
                      <a:endParaRPr lang="he-IL" sz="1200" dirty="0"/>
                    </a:p>
                  </a:txBody>
                  <a:tcPr marL="11548" marR="11548" marT="11548" marB="115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שני</a:t>
                      </a:r>
                      <a:endParaRPr lang="he-IL" sz="1200" dirty="0"/>
                    </a:p>
                  </a:txBody>
                  <a:tcPr marL="11548" marR="11548" marT="11548" marB="115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שלישי</a:t>
                      </a:r>
                      <a:endParaRPr lang="he-IL" sz="1200" dirty="0"/>
                    </a:p>
                  </a:txBody>
                  <a:tcPr marL="11548" marR="11548" marT="11548" marB="115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רביעי</a:t>
                      </a:r>
                      <a:endParaRPr lang="he-IL" sz="1200" dirty="0"/>
                    </a:p>
                  </a:txBody>
                  <a:tcPr marL="11548" marR="11548" marT="11548" marB="115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>
                          <a:latin typeface="Arial (Hebrew)" panose="020B0604020202020204" pitchFamily="34" charset="0"/>
                        </a:rPr>
                        <a:t>חמישי</a:t>
                      </a:r>
                      <a:endParaRPr lang="he-IL" sz="1200"/>
                    </a:p>
                  </a:txBody>
                  <a:tcPr marL="11548" marR="11548" marT="11548" marB="115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>
                          <a:latin typeface="Arial (Hebrew)" panose="020B0604020202020204" pitchFamily="34" charset="0"/>
                        </a:rPr>
                        <a:t>שישי</a:t>
                      </a:r>
                      <a:endParaRPr lang="he-IL" sz="1200"/>
                    </a:p>
                  </a:txBody>
                  <a:tcPr marL="11548" marR="11548" marT="11548" marB="115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>
                          <a:latin typeface="Arial (Hebrew)" panose="020B0604020202020204" pitchFamily="34" charset="0"/>
                        </a:rPr>
                        <a:t>שבת</a:t>
                      </a:r>
                      <a:endParaRPr lang="he-IL" sz="1200"/>
                    </a:p>
                  </a:txBody>
                  <a:tcPr marL="11548" marR="11548" marT="11548" marB="115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54213"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 </a:t>
                      </a:r>
                    </a:p>
                  </a:txBody>
                  <a:tcPr marL="11548" marR="11548" marT="11548" marB="115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 </a:t>
                      </a:r>
                    </a:p>
                  </a:txBody>
                  <a:tcPr marL="11548" marR="11548" marT="11548" marB="115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 </a:t>
                      </a:r>
                    </a:p>
                  </a:txBody>
                  <a:tcPr marL="11548" marR="11548" marT="11548" marB="115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 dirty="0"/>
                    </a:p>
                  </a:txBody>
                  <a:tcPr marL="11548" marR="11548" marT="11548" marB="115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י"ח- תשרי</a:t>
                      </a:r>
                    </a:p>
                    <a:p>
                      <a:pPr algn="ctr" rtl="1"/>
                      <a:r>
                        <a:rPr lang="he-IL" sz="1200" b="1" u="sng" dirty="0" smtClean="0">
                          <a:solidFill>
                            <a:srgbClr val="00B0F0"/>
                          </a:solidFill>
                          <a:latin typeface="Arial (Hebrew)" panose="020B0604020202020204" pitchFamily="34" charset="0"/>
                        </a:rPr>
                        <a:t>ג' </a:t>
                      </a:r>
                      <a:r>
                        <a:rPr lang="he-IL" sz="1200" b="1" u="sng" dirty="0" err="1" smtClean="0">
                          <a:solidFill>
                            <a:srgbClr val="00B0F0"/>
                          </a:solidFill>
                          <a:latin typeface="Arial (Hebrew)" panose="020B0604020202020204" pitchFamily="34" charset="0"/>
                        </a:rPr>
                        <a:t>דחוה"מ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1548" marR="11548" marT="11548" marB="115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י"ט- תשרי</a:t>
                      </a:r>
                    </a:p>
                    <a:p>
                      <a:pPr algn="ctr" rtl="1"/>
                      <a:r>
                        <a:rPr lang="he-IL" sz="1200" b="1" u="sng" dirty="0" smtClean="0">
                          <a:solidFill>
                            <a:srgbClr val="00B0F0"/>
                          </a:solidFill>
                          <a:latin typeface="Arial (Hebrew)" panose="020B0604020202020204" pitchFamily="34" charset="0"/>
                        </a:rPr>
                        <a:t>2'</a:t>
                      </a:r>
                      <a:r>
                        <a:rPr lang="he-IL" sz="1200" b="1" u="sng" baseline="0" dirty="0" smtClean="0">
                          <a:solidFill>
                            <a:srgbClr val="00B0F0"/>
                          </a:solidFill>
                          <a:latin typeface="Arial (Hebrew)" panose="020B0604020202020204" pitchFamily="34" charset="0"/>
                        </a:rPr>
                        <a:t> </a:t>
                      </a:r>
                      <a:r>
                        <a:rPr lang="he-IL" sz="1200" b="1" u="sng" baseline="0" dirty="0" err="1" smtClean="0">
                          <a:solidFill>
                            <a:srgbClr val="00B0F0"/>
                          </a:solidFill>
                          <a:latin typeface="Arial (Hebrew)" panose="020B0604020202020204" pitchFamily="34" charset="0"/>
                        </a:rPr>
                        <a:t>דחוה"מ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1548" marR="11548" marT="11548" marB="115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3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כ-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תשרי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1548" marR="11548" marT="11548" marB="115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4018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4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כ"א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תשרי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u="sng" dirty="0" smtClean="0">
                          <a:solidFill>
                            <a:srgbClr val="00B0F0"/>
                          </a:solidFill>
                          <a:latin typeface="Arial (Hebrew)" panose="020B0604020202020204" pitchFamily="34" charset="0"/>
                        </a:rPr>
                        <a:t>הושענא</a:t>
                      </a:r>
                      <a:r>
                        <a:rPr lang="he-IL" sz="1200" b="1" u="sng" baseline="0" dirty="0" smtClean="0">
                          <a:solidFill>
                            <a:srgbClr val="00B0F0"/>
                          </a:solidFill>
                          <a:latin typeface="Arial (Hebrew)" panose="020B0604020202020204" pitchFamily="34" charset="0"/>
                        </a:rPr>
                        <a:t> רבא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1548" marR="11548" marT="11548" marB="115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5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כ"ב תשרי</a:t>
                      </a:r>
                    </a:p>
                    <a:p>
                      <a:pPr algn="ctr" rtl="1"/>
                      <a:r>
                        <a:rPr lang="he-IL" sz="1200" b="1" u="sng" dirty="0" smtClean="0">
                          <a:solidFill>
                            <a:srgbClr val="00B0F0"/>
                          </a:solidFill>
                          <a:latin typeface="Arial (Hebrew)" panose="020B0604020202020204" pitchFamily="34" charset="0"/>
                        </a:rPr>
                        <a:t>שמחת תורה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1548" marR="11548" marT="11548" marB="115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6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כ"ג תשרי</a:t>
                      </a:r>
                    </a:p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אסרו חג </a:t>
                      </a:r>
                    </a:p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1548" marR="11548" marT="11548" marB="115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7</a:t>
                      </a:r>
                    </a:p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כ"ד תשרי</a:t>
                      </a:r>
                    </a:p>
                  </a:txBody>
                  <a:tcPr marL="11548" marR="11548" marT="11548" marB="115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8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כ"ה תשרי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1548" marR="11548" marT="11548" marB="115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9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כ"ו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תשרי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1548" marR="11548" marT="11548" marB="115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10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כ"ז תשרי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1548" marR="11548" marT="11548" marB="115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4018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11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כ"ח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תשרי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1548" marR="11548" marT="11548" marB="115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12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כ"ט תשרי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1548" marR="11548" marT="11548" marB="115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13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ל-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תשרי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1548" marR="11548" marT="11548" marB="115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14</a:t>
                      </a:r>
                    </a:p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א חשון</a:t>
                      </a:r>
                      <a:r>
                        <a:rPr lang="he-IL" sz="1200" b="1" baseline="0" dirty="0" smtClean="0">
                          <a:latin typeface="Arial (Hebrew)" panose="020B0604020202020204" pitchFamily="34" charset="0"/>
                        </a:rPr>
                        <a:t>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1548" marR="11548" marT="11548" marB="115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15</a:t>
                      </a:r>
                    </a:p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ב חשון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1548" marR="11548" marT="11548" marB="115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16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ג חשון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1548" marR="11548" marT="11548" marB="115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17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ד</a:t>
                      </a:r>
                      <a:r>
                        <a:rPr lang="he-IL" sz="1200" b="1" baseline="0" dirty="0" smtClean="0">
                          <a:latin typeface="Arial (Hebrew)" panose="020B0604020202020204" pitchFamily="34" charset="0"/>
                        </a:rPr>
                        <a:t> חשון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1548" marR="11548" marT="11548" marB="115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4407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18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ה חשון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1548" marR="11548" marT="11548" marB="115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19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ו חשון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1548" marR="11548" marT="11548" marB="115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20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ז חשון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1548" marR="11548" marT="11548" marB="115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21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ח חשון</a:t>
                      </a:r>
                      <a:r>
                        <a:rPr lang="he-IL" sz="1200" b="1" baseline="0" dirty="0" smtClean="0">
                          <a:latin typeface="Arial (Hebrew)" panose="020B0604020202020204" pitchFamily="34" charset="0"/>
                        </a:rPr>
                        <a:t>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1548" marR="11548" marT="11548" marB="115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22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ט חשון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1548" marR="11548" marT="11548" marB="115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23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י-</a:t>
                      </a:r>
                      <a:r>
                        <a:rPr lang="he-IL" sz="1200" b="1" baseline="0" dirty="0" smtClean="0">
                          <a:latin typeface="Arial (Hebrew)" panose="020B0604020202020204" pitchFamily="34" charset="0"/>
                        </a:rPr>
                        <a:t> חשון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1548" marR="11548" marT="11548" marB="115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24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י"א-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חשון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1548" marR="11548" marT="11548" marB="115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4407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25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י"ב-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חשון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1548" marR="11548" marT="11548" marB="115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26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י"ג-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חשון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1548" marR="11548" marT="11548" marB="115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27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י"ד-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חשון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1548" marR="11548" marT="11548" marB="115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28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ט"ו-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חשון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1548" marR="11548" marT="11548" marB="115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29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ט"ז-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חשון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1548" marR="11548" marT="11548" marB="115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30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י"ז</a:t>
                      </a:r>
                      <a:r>
                        <a:rPr lang="he-IL" sz="1200" b="1" baseline="0" dirty="0" smtClean="0">
                          <a:latin typeface="Arial (Hebrew)" panose="020B0604020202020204" pitchFamily="34" charset="0"/>
                        </a:rPr>
                        <a:t> </a:t>
                      </a: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-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חשון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1548" marR="11548" marT="11548" marB="115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31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י"ח - חשון </a:t>
                      </a:r>
                      <a:endParaRPr lang="he-IL" sz="1200" b="1" dirty="0"/>
                    </a:p>
                  </a:txBody>
                  <a:tcPr marL="36954" marR="36954" marT="18477" marB="184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0" name="קבוצה 19"/>
          <p:cNvGrpSpPr/>
          <p:nvPr/>
        </p:nvGrpSpPr>
        <p:grpSpPr>
          <a:xfrm>
            <a:off x="8651631" y="3138780"/>
            <a:ext cx="1406769" cy="379828"/>
            <a:chOff x="5275385" y="5008098"/>
            <a:chExt cx="1406769" cy="379828"/>
          </a:xfrm>
        </p:grpSpPr>
        <p:sp>
          <p:nvSpPr>
            <p:cNvPr id="21" name="פינה מקופלת 20"/>
            <p:cNvSpPr/>
            <p:nvPr/>
          </p:nvSpPr>
          <p:spPr>
            <a:xfrm>
              <a:off x="5275385" y="5008098"/>
              <a:ext cx="1406769" cy="379828"/>
            </a:xfrm>
            <a:prstGeom prst="foldedCorner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373858" y="5050302"/>
              <a:ext cx="123795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>
              <a:spAutoFit/>
            </a:bodyPr>
            <a:lstStyle/>
            <a:p>
              <a:r>
                <a:rPr lang="he-IL" sz="1400" b="1" dirty="0" smtClean="0"/>
                <a:t>מערכת סגורה</a:t>
              </a:r>
              <a:endParaRPr lang="he-IL" sz="1400" b="1" dirty="0"/>
            </a:p>
          </p:txBody>
        </p:sp>
      </p:grpSp>
      <p:grpSp>
        <p:nvGrpSpPr>
          <p:cNvPr id="23" name="קבוצה 22"/>
          <p:cNvGrpSpPr/>
          <p:nvPr/>
        </p:nvGrpSpPr>
        <p:grpSpPr>
          <a:xfrm>
            <a:off x="10491958" y="3132602"/>
            <a:ext cx="1406769" cy="379828"/>
            <a:chOff x="5275385" y="5008098"/>
            <a:chExt cx="1406769" cy="379828"/>
          </a:xfrm>
        </p:grpSpPr>
        <p:sp>
          <p:nvSpPr>
            <p:cNvPr id="24" name="פינה מקופלת 23"/>
            <p:cNvSpPr/>
            <p:nvPr/>
          </p:nvSpPr>
          <p:spPr>
            <a:xfrm>
              <a:off x="5275385" y="5008098"/>
              <a:ext cx="1406769" cy="379828"/>
            </a:xfrm>
            <a:prstGeom prst="foldedCorner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373858" y="5050302"/>
              <a:ext cx="123795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>
              <a:spAutoFit/>
            </a:bodyPr>
            <a:lstStyle/>
            <a:p>
              <a:r>
                <a:rPr lang="he-IL" sz="1400" b="1" dirty="0" smtClean="0"/>
                <a:t>מערכת סגורה</a:t>
              </a:r>
              <a:endParaRPr lang="he-IL" sz="1400" b="1" dirty="0"/>
            </a:p>
          </p:txBody>
        </p:sp>
      </p:grp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2540" y="1964202"/>
            <a:ext cx="1438275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6032" y="3138780"/>
            <a:ext cx="1438275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155" y="1964201"/>
            <a:ext cx="1438275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3725" y="1964202"/>
            <a:ext cx="1438275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4308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906966"/>
              </p:ext>
            </p:extLst>
          </p:nvPr>
        </p:nvGraphicFramePr>
        <p:xfrm>
          <a:off x="114303" y="127000"/>
          <a:ext cx="11925296" cy="6113104"/>
        </p:xfrm>
        <a:graphic>
          <a:graphicData uri="http://schemas.openxmlformats.org/drawingml/2006/table">
            <a:tbl>
              <a:tblPr rtl="1"/>
              <a:tblGrid>
                <a:gridCol w="1788798"/>
                <a:gridCol w="1788798"/>
                <a:gridCol w="1669540"/>
                <a:gridCol w="1669540"/>
                <a:gridCol w="1669540"/>
                <a:gridCol w="1669540"/>
                <a:gridCol w="1669540"/>
              </a:tblGrid>
              <a:tr h="508000">
                <a:tc gridSpan="7">
                  <a:txBody>
                    <a:bodyPr/>
                    <a:lstStyle/>
                    <a:p>
                      <a:pPr algn="ctr"/>
                      <a:r>
                        <a:rPr lang="he-IL" sz="1400" b="1" dirty="0" smtClean="0"/>
                        <a:t>נובמבר</a:t>
                      </a:r>
                      <a:r>
                        <a:rPr lang="he-IL" sz="1400" b="1" baseline="0" dirty="0" smtClean="0"/>
                        <a:t> 2015</a:t>
                      </a:r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B>
                      <a:noFill/>
                    </a:lnB>
                    <a:solidFill>
                      <a:srgbClr val="DDF2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800" dirty="0"/>
                    </a:p>
                  </a:txBody>
                  <a:tcPr marL="39784" marR="39784" marT="19892" marB="19892"/>
                </a:tc>
                <a:tc hMerge="1">
                  <a:txBody>
                    <a:bodyPr/>
                    <a:lstStyle/>
                    <a:p>
                      <a:pPr rtl="1"/>
                      <a:endParaRPr lang="he-IL" sz="800" dirty="0"/>
                    </a:p>
                  </a:txBody>
                  <a:tcPr marL="39784" marR="39784" marT="19892" marB="19892"/>
                </a:tc>
                <a:tc hMerge="1">
                  <a:txBody>
                    <a:bodyPr/>
                    <a:lstStyle/>
                    <a:p>
                      <a:pPr rtl="1"/>
                      <a:endParaRPr lang="he-IL" sz="800" dirty="0"/>
                    </a:p>
                  </a:txBody>
                  <a:tcPr marL="39784" marR="39784" marT="19892" marB="19892"/>
                </a:tc>
                <a:tc hMerge="1">
                  <a:txBody>
                    <a:bodyPr/>
                    <a:lstStyle/>
                    <a:p>
                      <a:pPr rtl="1"/>
                      <a:endParaRPr lang="he-IL" sz="800" dirty="0"/>
                    </a:p>
                  </a:txBody>
                  <a:tcPr marL="39784" marR="39784" marT="19892" marB="19892"/>
                </a:tc>
                <a:tc hMerge="1">
                  <a:txBody>
                    <a:bodyPr/>
                    <a:lstStyle/>
                    <a:p>
                      <a:pPr rtl="1"/>
                      <a:endParaRPr lang="he-IL" sz="800" dirty="0"/>
                    </a:p>
                  </a:txBody>
                  <a:tcPr marL="39784" marR="39784" marT="19892" marB="19892"/>
                </a:tc>
              </a:tr>
              <a:tr h="218222">
                <a:tc gridSpan="7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/>
                        <a:t>חשון - כסלו ה-תשע"ו</a:t>
                      </a:r>
                      <a:endParaRPr lang="he-IL" sz="1400" dirty="0" smtClean="0"/>
                    </a:p>
                    <a:p>
                      <a:endParaRPr lang="he-IL" sz="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800" dirty="0"/>
                    </a:p>
                  </a:txBody>
                  <a:tcPr marL="39784" marR="39784" marT="19892" marB="19892"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800" dirty="0"/>
                    </a:p>
                  </a:txBody>
                  <a:tcPr marL="39784" marR="39784" marT="19892" marB="19892"/>
                </a:tc>
                <a:tc hMerge="1">
                  <a:txBody>
                    <a:bodyPr/>
                    <a:lstStyle/>
                    <a:p>
                      <a:pPr rtl="1"/>
                      <a:endParaRPr lang="he-IL" sz="800"/>
                    </a:p>
                  </a:txBody>
                  <a:tcPr marL="39784" marR="39784" marT="19892" marB="19892"/>
                </a:tc>
                <a:tc hMerge="1">
                  <a:txBody>
                    <a:bodyPr/>
                    <a:lstStyle/>
                    <a:p>
                      <a:pPr rtl="1"/>
                      <a:endParaRPr lang="he-IL" sz="800" dirty="0"/>
                    </a:p>
                  </a:txBody>
                  <a:tcPr marL="39784" marR="39784" marT="19892" marB="19892"/>
                </a:tc>
                <a:tc hMerge="1">
                  <a:txBody>
                    <a:bodyPr/>
                    <a:lstStyle/>
                    <a:p>
                      <a:pPr rtl="1"/>
                      <a:endParaRPr lang="he-IL" sz="800" dirty="0"/>
                    </a:p>
                  </a:txBody>
                  <a:tcPr marL="39784" marR="39784" marT="19892" marB="19892"/>
                </a:tc>
                <a:tc hMerge="1">
                  <a:txBody>
                    <a:bodyPr/>
                    <a:lstStyle/>
                    <a:p>
                      <a:pPr rtl="1"/>
                      <a:endParaRPr lang="he-IL" sz="800" dirty="0"/>
                    </a:p>
                  </a:txBody>
                  <a:tcPr marL="39784" marR="39784" marT="19892" marB="19892"/>
                </a:tc>
              </a:tr>
              <a:tr h="198087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ראשון</a:t>
                      </a:r>
                      <a:endParaRPr lang="he-IL" sz="1200" dirty="0"/>
                    </a:p>
                  </a:txBody>
                  <a:tcPr marL="12432" marR="12432" marT="12432" marB="12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>
                          <a:latin typeface="Arial (Hebrew)" panose="020B0604020202020204" pitchFamily="34" charset="0"/>
                        </a:rPr>
                        <a:t>שני</a:t>
                      </a:r>
                      <a:endParaRPr lang="he-IL" sz="1200"/>
                    </a:p>
                  </a:txBody>
                  <a:tcPr marL="12432" marR="12432" marT="12432" marB="12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שלישי</a:t>
                      </a:r>
                      <a:endParaRPr lang="he-IL" sz="1200" dirty="0"/>
                    </a:p>
                  </a:txBody>
                  <a:tcPr marL="12432" marR="12432" marT="12432" marB="12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רביעי</a:t>
                      </a:r>
                      <a:endParaRPr lang="he-IL" sz="1200" dirty="0"/>
                    </a:p>
                  </a:txBody>
                  <a:tcPr marL="12432" marR="12432" marT="12432" marB="12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חמישי</a:t>
                      </a:r>
                      <a:endParaRPr lang="he-IL" sz="1200" dirty="0"/>
                    </a:p>
                  </a:txBody>
                  <a:tcPr marL="12432" marR="12432" marT="12432" marB="12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>
                          <a:latin typeface="Arial (Hebrew)" panose="020B0604020202020204" pitchFamily="34" charset="0"/>
                        </a:rPr>
                        <a:t>שישי</a:t>
                      </a:r>
                      <a:endParaRPr lang="he-IL" sz="1200"/>
                    </a:p>
                  </a:txBody>
                  <a:tcPr marL="12432" marR="12432" marT="12432" marB="12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>
                          <a:latin typeface="Arial (Hebrew)" panose="020B0604020202020204" pitchFamily="34" charset="0"/>
                        </a:rPr>
                        <a:t>שבת</a:t>
                      </a:r>
                      <a:endParaRPr lang="he-IL" sz="1200"/>
                    </a:p>
                  </a:txBody>
                  <a:tcPr marL="12432" marR="12432" marT="12432" marB="12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56218"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 </a:t>
                      </a: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י"ט חשון</a:t>
                      </a:r>
                      <a:endParaRPr lang="he-IL" sz="1200" dirty="0"/>
                    </a:p>
                  </a:txBody>
                  <a:tcPr marL="12432" marR="12432" marT="12432" marB="12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 חשון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endParaRPr lang="he-IL" sz="1200" dirty="0" smtClean="0"/>
                    </a:p>
                    <a:p>
                      <a:pPr algn="ctr" rtl="1"/>
                      <a:r>
                        <a:rPr lang="he-IL" sz="1200" dirty="0"/>
                        <a:t> </a:t>
                      </a:r>
                    </a:p>
                  </a:txBody>
                  <a:tcPr marL="12432" marR="12432" marT="12432" marB="12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3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כ"א חשון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endParaRPr lang="he-IL" sz="1200" dirty="0" smtClean="0"/>
                    </a:p>
                    <a:p>
                      <a:pPr algn="ctr" rtl="1"/>
                      <a:r>
                        <a:rPr lang="he-IL" sz="1200" dirty="0"/>
                        <a:t> </a:t>
                      </a:r>
                    </a:p>
                  </a:txBody>
                  <a:tcPr marL="12432" marR="12432" marT="12432" marB="12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4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כ"ב חשון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endParaRPr lang="he-IL" sz="1200" dirty="0" smtClean="0"/>
                    </a:p>
                    <a:p>
                      <a:pPr algn="ctr" rtl="1"/>
                      <a:r>
                        <a:rPr lang="he-IL" sz="1200" dirty="0"/>
                        <a:t> </a:t>
                      </a:r>
                    </a:p>
                  </a:txBody>
                  <a:tcPr marL="12432" marR="12432" marT="12432" marB="12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5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כ"ג חשון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endParaRPr lang="he-IL" sz="1200" dirty="0" smtClean="0"/>
                    </a:p>
                    <a:p>
                      <a:pPr algn="ctr" rtl="1"/>
                      <a:r>
                        <a:rPr lang="he-IL" sz="1200" dirty="0"/>
                        <a:t> </a:t>
                      </a:r>
                    </a:p>
                  </a:txBody>
                  <a:tcPr marL="12432" marR="12432" marT="12432" marB="12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dirty="0"/>
                        <a:t> </a:t>
                      </a: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6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כ"ד חשון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endParaRPr lang="he-IL" sz="1200" dirty="0" smtClean="0"/>
                    </a:p>
                    <a:p>
                      <a:pPr algn="ctr" rtl="1"/>
                      <a:endParaRPr lang="he-IL" sz="1200" dirty="0"/>
                    </a:p>
                  </a:txBody>
                  <a:tcPr marL="12432" marR="12432" marT="12432" marB="12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7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כ"ה חשון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endParaRPr lang="he-IL" sz="1200" dirty="0" smtClean="0"/>
                    </a:p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2432" marR="12432" marT="12432" marB="12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56218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8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כ"ו חשון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endParaRPr lang="he-IL" sz="1200" dirty="0" smtClean="0"/>
                    </a:p>
                    <a:p>
                      <a:pPr algn="ctr" rtl="1"/>
                      <a:endParaRPr lang="he-IL" sz="1200" dirty="0"/>
                    </a:p>
                  </a:txBody>
                  <a:tcPr marL="12432" marR="12432" marT="12432" marB="12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9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כ"ז חשון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endParaRPr lang="he-IL" sz="1200" dirty="0" smtClean="0"/>
                    </a:p>
                    <a:p>
                      <a:pPr algn="ctr" rtl="1"/>
                      <a:endParaRPr lang="he-IL" sz="1200" dirty="0"/>
                    </a:p>
                  </a:txBody>
                  <a:tcPr marL="12432" marR="12432" marT="12432" marB="12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10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כ"ח חשון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endParaRPr lang="he-IL" sz="1200" dirty="0" smtClean="0"/>
                    </a:p>
                    <a:p>
                      <a:pPr algn="ctr" rtl="1"/>
                      <a:endParaRPr lang="he-IL" sz="1200" dirty="0"/>
                    </a:p>
                  </a:txBody>
                  <a:tcPr marL="12432" marR="12432" marT="12432" marB="12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11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כ"ט  חשון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endParaRPr lang="he-IL" sz="1200" dirty="0" smtClean="0"/>
                    </a:p>
                    <a:p>
                      <a:pPr algn="ctr" rtl="1"/>
                      <a:endParaRPr lang="he-IL" sz="1200" dirty="0"/>
                    </a:p>
                  </a:txBody>
                  <a:tcPr marL="12432" marR="12432" marT="12432" marB="12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12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ל' חשון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endParaRPr lang="he-IL" sz="1200" dirty="0" smtClean="0"/>
                    </a:p>
                    <a:p>
                      <a:pPr algn="ctr" rtl="1"/>
                      <a:endParaRPr lang="he-IL" sz="1200" dirty="0"/>
                    </a:p>
                  </a:txBody>
                  <a:tcPr marL="12432" marR="12432" marT="12432" marB="12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13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א</a:t>
                      </a:r>
                      <a:r>
                        <a:rPr lang="he-IL" sz="1200" b="1" baseline="0" dirty="0" smtClean="0">
                          <a:latin typeface="Arial (Hebrew)" panose="020B0604020202020204" pitchFamily="34" charset="0"/>
                        </a:rPr>
                        <a:t> </a:t>
                      </a: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כסלו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endParaRPr lang="he-IL" sz="1200" dirty="0" smtClean="0"/>
                    </a:p>
                    <a:p>
                      <a:pPr algn="ctr" rtl="1"/>
                      <a:endParaRPr lang="he-IL" sz="1200" dirty="0"/>
                    </a:p>
                  </a:txBody>
                  <a:tcPr marL="12432" marR="12432" marT="12432" marB="12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14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ב</a:t>
                      </a:r>
                      <a:r>
                        <a:rPr lang="he-IL" sz="1200" b="1" baseline="0" dirty="0" smtClean="0">
                          <a:latin typeface="Arial (Hebrew)" panose="020B0604020202020204" pitchFamily="34" charset="0"/>
                        </a:rPr>
                        <a:t> כסלו</a:t>
                      </a: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endParaRPr lang="he-IL" sz="1200" dirty="0" smtClean="0"/>
                    </a:p>
                    <a:p>
                      <a:pPr algn="ctr" rtl="1"/>
                      <a:endParaRPr lang="he-IL" sz="1200" dirty="0"/>
                    </a:p>
                  </a:txBody>
                  <a:tcPr marL="12432" marR="12432" marT="12432" marB="12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56218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15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ג כסלו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endParaRPr lang="he-IL" sz="1200" dirty="0" smtClean="0"/>
                    </a:p>
                    <a:p>
                      <a:pPr algn="ctr" rtl="1"/>
                      <a:endParaRPr lang="he-IL" sz="1200" dirty="0"/>
                    </a:p>
                  </a:txBody>
                  <a:tcPr marL="12432" marR="12432" marT="12432" marB="12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16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ד כסלו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endParaRPr lang="he-IL" sz="1200" dirty="0" smtClean="0"/>
                    </a:p>
                    <a:p>
                      <a:pPr algn="ctr" rtl="1"/>
                      <a:endParaRPr lang="he-IL" sz="1200" dirty="0"/>
                    </a:p>
                  </a:txBody>
                  <a:tcPr marL="12432" marR="12432" marT="12432" marB="12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17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ה כסלו 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endParaRPr lang="he-IL" sz="1200" dirty="0" smtClean="0"/>
                    </a:p>
                    <a:p>
                      <a:pPr algn="ctr" rtl="1"/>
                      <a:endParaRPr lang="he-IL" sz="1200" dirty="0"/>
                    </a:p>
                  </a:txBody>
                  <a:tcPr marL="12432" marR="12432" marT="12432" marB="12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18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ו כסלו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endParaRPr lang="he-IL" sz="1200" dirty="0" smtClean="0"/>
                    </a:p>
                    <a:p>
                      <a:pPr algn="ctr" rtl="1"/>
                      <a:endParaRPr lang="he-IL" sz="1200" dirty="0"/>
                    </a:p>
                  </a:txBody>
                  <a:tcPr marL="12432" marR="12432" marT="12432" marB="12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19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ז כסלו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endParaRPr lang="he-IL" sz="1200" dirty="0" smtClean="0"/>
                    </a:p>
                    <a:p>
                      <a:pPr algn="ctr" rtl="1"/>
                      <a:endParaRPr lang="he-IL" sz="1200" dirty="0"/>
                    </a:p>
                  </a:txBody>
                  <a:tcPr marL="12432" marR="12432" marT="12432" marB="12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20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ח כסלו</a:t>
                      </a:r>
                      <a:endParaRPr lang="he-IL" sz="1200" dirty="0"/>
                    </a:p>
                  </a:txBody>
                  <a:tcPr marL="12432" marR="12432" marT="12432" marB="12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21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ט כסלו 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endParaRPr lang="he-IL" sz="1200" dirty="0" smtClean="0"/>
                    </a:p>
                    <a:p>
                      <a:pPr algn="ctr" rtl="1"/>
                      <a:endParaRPr lang="he-IL" sz="1200" dirty="0"/>
                    </a:p>
                  </a:txBody>
                  <a:tcPr marL="12432" marR="12432" marT="12432" marB="12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56218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22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י כסלו 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endParaRPr lang="he-IL" sz="1200" dirty="0" smtClean="0"/>
                    </a:p>
                    <a:p>
                      <a:pPr algn="ctr" rtl="1"/>
                      <a:endParaRPr lang="he-IL" sz="1200" dirty="0"/>
                    </a:p>
                  </a:txBody>
                  <a:tcPr marL="12432" marR="12432" marT="12432" marB="12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23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י"א כסלו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endParaRPr lang="he-IL" sz="1200" dirty="0" smtClean="0"/>
                    </a:p>
                    <a:p>
                      <a:pPr algn="ctr" rtl="1"/>
                      <a:endParaRPr lang="he-IL" sz="1200" dirty="0"/>
                    </a:p>
                  </a:txBody>
                  <a:tcPr marL="12432" marR="12432" marT="12432" marB="12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24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י"ב כסלו</a:t>
                      </a:r>
                      <a:endParaRPr lang="he-IL" sz="1200" dirty="0"/>
                    </a:p>
                  </a:txBody>
                  <a:tcPr marL="12432" marR="12432" marT="12432" marB="12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25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י"ג כסלו</a:t>
                      </a:r>
                      <a:endParaRPr lang="he-IL" sz="1200" dirty="0"/>
                    </a:p>
                  </a:txBody>
                  <a:tcPr marL="12432" marR="12432" marT="12432" marB="12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26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י"ד כסלו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endParaRPr lang="he-IL" sz="1200" dirty="0" smtClean="0"/>
                    </a:p>
                    <a:p>
                      <a:pPr algn="ctr" rtl="1"/>
                      <a:endParaRPr lang="he-IL" sz="1200" dirty="0"/>
                    </a:p>
                  </a:txBody>
                  <a:tcPr marL="12432" marR="12432" marT="12432" marB="12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27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ט"ו כסלו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endParaRPr lang="he-IL" sz="1200" dirty="0" smtClean="0"/>
                    </a:p>
                    <a:p>
                      <a:pPr algn="ctr" rtl="1"/>
                      <a:endParaRPr lang="he-IL" sz="1200" dirty="0"/>
                    </a:p>
                  </a:txBody>
                  <a:tcPr marL="12432" marR="12432" marT="12432" marB="12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28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ט"ז כסלו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endParaRPr lang="he-IL" sz="1200" dirty="0" smtClean="0"/>
                    </a:p>
                    <a:p>
                      <a:pPr algn="ctr" rtl="1"/>
                      <a:endParaRPr lang="he-IL" sz="1200" dirty="0"/>
                    </a:p>
                  </a:txBody>
                  <a:tcPr marL="12432" marR="12432" marT="12432" marB="12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56218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29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י"ז כסלו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endParaRPr lang="he-IL" sz="1200" dirty="0" smtClean="0"/>
                    </a:p>
                    <a:p>
                      <a:pPr algn="ctr" rtl="1"/>
                      <a:endParaRPr lang="he-IL" sz="1200" dirty="0"/>
                    </a:p>
                  </a:txBody>
                  <a:tcPr marL="12432" marR="12432" marT="12432" marB="12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30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י"ח כסלו</a:t>
                      </a:r>
                    </a:p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2432" marR="12432" marT="12432" marB="12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2432" marR="12432" marT="12432" marB="12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 dirty="0"/>
                    </a:p>
                  </a:txBody>
                  <a:tcPr marL="12432" marR="12432" marT="12432" marB="12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 dirty="0"/>
                    </a:p>
                  </a:txBody>
                  <a:tcPr marL="12432" marR="12432" marT="12432" marB="12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 dirty="0"/>
                    </a:p>
                  </a:txBody>
                  <a:tcPr marL="12432" marR="12432" marT="12432" marB="12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 dirty="0"/>
                    </a:p>
                  </a:txBody>
                  <a:tcPr marL="12432" marR="12432" marT="12432" marB="12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8876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131576"/>
              </p:ext>
            </p:extLst>
          </p:nvPr>
        </p:nvGraphicFramePr>
        <p:xfrm>
          <a:off x="140678" y="112546"/>
          <a:ext cx="11887200" cy="6512830"/>
        </p:xfrm>
        <a:graphic>
          <a:graphicData uri="http://schemas.openxmlformats.org/drawingml/2006/table">
            <a:tbl>
              <a:tblPr rtl="1"/>
              <a:tblGrid>
                <a:gridCol w="1783080"/>
                <a:gridCol w="1783080"/>
                <a:gridCol w="1664208"/>
                <a:gridCol w="1664208"/>
                <a:gridCol w="1664208"/>
                <a:gridCol w="1664208"/>
                <a:gridCol w="1664208"/>
              </a:tblGrid>
              <a:tr h="563117">
                <a:tc gridSpan="7">
                  <a:txBody>
                    <a:bodyPr/>
                    <a:lstStyle/>
                    <a:p>
                      <a:pPr algn="ctr" rtl="1"/>
                      <a:r>
                        <a:rPr lang="he-IL" sz="1400" b="1" i="0" dirty="0" smtClean="0"/>
                        <a:t>דצמבר 2015</a:t>
                      </a:r>
                      <a:endParaRPr lang="en-US" sz="1400" b="1" i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B>
                      <a:noFill/>
                    </a:lnB>
                    <a:solidFill>
                      <a:srgbClr val="DDF2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800" dirty="0"/>
                    </a:p>
                  </a:txBody>
                  <a:tcPr marL="42349" marR="42349" marT="21174" marB="21174"/>
                </a:tc>
                <a:tc hMerge="1">
                  <a:txBody>
                    <a:bodyPr/>
                    <a:lstStyle/>
                    <a:p>
                      <a:pPr rtl="1"/>
                      <a:endParaRPr lang="he-IL" sz="800" dirty="0"/>
                    </a:p>
                  </a:txBody>
                  <a:tcPr marL="42349" marR="42349" marT="21174" marB="21174"/>
                </a:tc>
                <a:tc hMerge="1">
                  <a:txBody>
                    <a:bodyPr/>
                    <a:lstStyle/>
                    <a:p>
                      <a:pPr rtl="1"/>
                      <a:endParaRPr lang="he-IL" sz="800" dirty="0"/>
                    </a:p>
                  </a:txBody>
                  <a:tcPr marL="42349" marR="42349" marT="21174" marB="21174"/>
                </a:tc>
                <a:tc hMerge="1">
                  <a:txBody>
                    <a:bodyPr/>
                    <a:lstStyle/>
                    <a:p>
                      <a:pPr rtl="1"/>
                      <a:endParaRPr lang="he-IL" sz="800" dirty="0"/>
                    </a:p>
                  </a:txBody>
                  <a:tcPr marL="42349" marR="42349" marT="21174" marB="21174"/>
                </a:tc>
                <a:tc hMerge="1">
                  <a:txBody>
                    <a:bodyPr/>
                    <a:lstStyle/>
                    <a:p>
                      <a:pPr rtl="1"/>
                      <a:endParaRPr lang="he-IL" sz="800" dirty="0"/>
                    </a:p>
                  </a:txBody>
                  <a:tcPr marL="42349" marR="42349" marT="21174" marB="21174"/>
                </a:tc>
              </a:tr>
              <a:tr h="250274">
                <a:tc gridSpan="7">
                  <a:txBody>
                    <a:bodyPr/>
                    <a:lstStyle/>
                    <a:p>
                      <a:pPr algn="ctr"/>
                      <a:r>
                        <a:rPr lang="he-IL" sz="1400" b="1" dirty="0" smtClean="0"/>
                        <a:t>כסלו - טבת ה-תשע"ו </a:t>
                      </a:r>
                      <a:endParaRPr lang="he-IL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800" dirty="0"/>
                    </a:p>
                  </a:txBody>
                  <a:tcPr marL="42349" marR="42349" marT="21174" marB="21174"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800" dirty="0"/>
                    </a:p>
                  </a:txBody>
                  <a:tcPr marL="42349" marR="42349" marT="21174" marB="21174"/>
                </a:tc>
                <a:tc hMerge="1">
                  <a:txBody>
                    <a:bodyPr/>
                    <a:lstStyle/>
                    <a:p>
                      <a:pPr rtl="1"/>
                      <a:endParaRPr lang="he-IL" sz="800" dirty="0"/>
                    </a:p>
                  </a:txBody>
                  <a:tcPr marL="42349" marR="42349" marT="21174" marB="21174"/>
                </a:tc>
                <a:tc hMerge="1">
                  <a:txBody>
                    <a:bodyPr/>
                    <a:lstStyle/>
                    <a:p>
                      <a:pPr rtl="1"/>
                      <a:endParaRPr lang="he-IL" sz="800" dirty="0"/>
                    </a:p>
                  </a:txBody>
                  <a:tcPr marL="42349" marR="42349" marT="21174" marB="21174"/>
                </a:tc>
                <a:tc hMerge="1">
                  <a:txBody>
                    <a:bodyPr/>
                    <a:lstStyle/>
                    <a:p>
                      <a:pPr rtl="1"/>
                      <a:endParaRPr lang="he-IL" sz="800" dirty="0"/>
                    </a:p>
                  </a:txBody>
                  <a:tcPr marL="42349" marR="42349" marT="21174" marB="21174"/>
                </a:tc>
                <a:tc hMerge="1">
                  <a:txBody>
                    <a:bodyPr/>
                    <a:lstStyle/>
                    <a:p>
                      <a:pPr rtl="1"/>
                      <a:endParaRPr lang="he-IL" sz="800" dirty="0"/>
                    </a:p>
                  </a:txBody>
                  <a:tcPr marL="42349" marR="42349" marT="21174" marB="21174"/>
                </a:tc>
              </a:tr>
              <a:tr h="226811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ראשון</a:t>
                      </a: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שני</a:t>
                      </a: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>
                          <a:latin typeface="Arial (Hebrew)" panose="020B0604020202020204" pitchFamily="34" charset="0"/>
                        </a:rPr>
                        <a:t>שלישי</a:t>
                      </a:r>
                      <a:endParaRPr lang="he-IL" sz="120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>
                          <a:latin typeface="Arial (Hebrew)" panose="020B0604020202020204" pitchFamily="34" charset="0"/>
                        </a:rPr>
                        <a:t>רביעי</a:t>
                      </a:r>
                      <a:endParaRPr lang="he-IL" sz="120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>
                          <a:latin typeface="Arial (Hebrew)" panose="020B0604020202020204" pitchFamily="34" charset="0"/>
                        </a:rPr>
                        <a:t>חמישי</a:t>
                      </a:r>
                      <a:endParaRPr lang="he-IL" sz="120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>
                          <a:latin typeface="Arial (Hebrew)" panose="020B0604020202020204" pitchFamily="34" charset="0"/>
                        </a:rPr>
                        <a:t>שישי</a:t>
                      </a:r>
                      <a:endParaRPr lang="he-IL" sz="120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>
                          <a:latin typeface="Arial (Hebrew)" panose="020B0604020202020204" pitchFamily="34" charset="0"/>
                        </a:rPr>
                        <a:t>שבת</a:t>
                      </a:r>
                      <a:endParaRPr lang="he-IL" sz="120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7636"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 </a:t>
                      </a:r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b="1" dirty="0" smtClean="0">
                        <a:latin typeface="Arial (Hebrew)" panose="020B0604020202020204" pitchFamily="34" charset="0"/>
                      </a:endParaRPr>
                    </a:p>
                    <a:p>
                      <a:pPr algn="ctr" rtl="1"/>
                      <a:endParaRPr lang="he-IL" sz="1200" b="1" dirty="0" smtClean="0">
                        <a:latin typeface="Arial (Hebrew)" panose="020B0604020202020204" pitchFamily="34" charset="0"/>
                      </a:endParaRPr>
                    </a:p>
                    <a:p>
                      <a:pPr algn="ctr" rtl="1"/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י"ט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כסלו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כסלו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3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כ"א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כסלו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4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כ"ב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כסלו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5</a:t>
                      </a:r>
                    </a:p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כ"ג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כסלו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7636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6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כ"ד כסלו</a:t>
                      </a:r>
                    </a:p>
                    <a:p>
                      <a:pPr algn="ctr" rtl="1"/>
                      <a:r>
                        <a:rPr lang="he-IL" sz="1200" b="1" u="sng" dirty="0" smtClean="0">
                          <a:solidFill>
                            <a:srgbClr val="00B0F0"/>
                          </a:solidFill>
                          <a:latin typeface="Arial (Hebrew)" panose="020B0604020202020204" pitchFamily="34" charset="0"/>
                        </a:rPr>
                        <a:t>ערב חנוכה </a:t>
                      </a:r>
                      <a:r>
                        <a:rPr lang="he-IL" sz="1200" b="1" u="sng" dirty="0">
                          <a:solidFill>
                            <a:srgbClr val="00B0F0"/>
                          </a:solidFill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u="sng" dirty="0">
                          <a:solidFill>
                            <a:srgbClr val="00B0F0"/>
                          </a:solidFill>
                          <a:latin typeface="Arial (Hebrew)" panose="020B0604020202020204" pitchFamily="34" charset="0"/>
                        </a:rPr>
                      </a:br>
                      <a:endParaRPr lang="he-IL" sz="1200" b="1" dirty="0" smtClean="0">
                        <a:latin typeface="Arial (Hebrew)" panose="020B0604020202020204" pitchFamily="34" charset="0"/>
                      </a:endParaRPr>
                    </a:p>
                    <a:p>
                      <a:pPr algn="ctr" rtl="1"/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7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כ"ה כסלו</a:t>
                      </a:r>
                    </a:p>
                    <a:p>
                      <a:pPr algn="ctr" rtl="1"/>
                      <a:r>
                        <a:rPr lang="he-IL" sz="1200" b="1" u="sng" dirty="0" smtClean="0">
                          <a:solidFill>
                            <a:srgbClr val="00B0F0"/>
                          </a:solidFill>
                          <a:latin typeface="Arial (Hebrew)" panose="020B0604020202020204" pitchFamily="34" charset="0"/>
                        </a:rPr>
                        <a:t>חנוכה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8</a:t>
                      </a:r>
                    </a:p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כ"ו כסלו</a:t>
                      </a:r>
                    </a:p>
                    <a:p>
                      <a:pPr algn="ctr" rtl="1"/>
                      <a:r>
                        <a:rPr lang="he-IL" sz="1200" b="1" u="sng" dirty="0" smtClean="0">
                          <a:solidFill>
                            <a:srgbClr val="00B0F0"/>
                          </a:solidFill>
                          <a:latin typeface="Arial (Hebrew)" panose="020B0604020202020204" pitchFamily="34" charset="0"/>
                        </a:rPr>
                        <a:t>חנוכה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9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כ"ז  כסלו</a:t>
                      </a:r>
                    </a:p>
                    <a:p>
                      <a:pPr algn="ctr" rtl="1"/>
                      <a:r>
                        <a:rPr lang="he-IL" sz="1200" b="1" u="sng" dirty="0" smtClean="0">
                          <a:solidFill>
                            <a:srgbClr val="00B0F0"/>
                          </a:solidFill>
                          <a:latin typeface="Arial (Hebrew)" panose="020B0604020202020204" pitchFamily="34" charset="0"/>
                        </a:rPr>
                        <a:t>חנוכה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10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כ"ח כסלו</a:t>
                      </a:r>
                    </a:p>
                    <a:p>
                      <a:pPr algn="ctr" rtl="1"/>
                      <a:r>
                        <a:rPr lang="he-IL" sz="1200" b="1" u="sng" dirty="0" smtClean="0">
                          <a:solidFill>
                            <a:srgbClr val="00B0F0"/>
                          </a:solidFill>
                          <a:latin typeface="Arial (Hebrew)" panose="020B0604020202020204" pitchFamily="34" charset="0"/>
                        </a:rPr>
                        <a:t>חנוכה</a:t>
                      </a:r>
                    </a:p>
                    <a:p>
                      <a:pPr algn="ctr" rtl="1"/>
                      <a:r>
                        <a:rPr lang="he-IL" sz="1200" b="1" u="sng" dirty="0">
                          <a:solidFill>
                            <a:srgbClr val="00B0F0"/>
                          </a:solidFill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u="sng" dirty="0">
                          <a:solidFill>
                            <a:srgbClr val="00B0F0"/>
                          </a:solidFill>
                          <a:latin typeface="Arial (Hebrew)" panose="020B0604020202020204" pitchFamily="34" charset="0"/>
                        </a:rPr>
                      </a:br>
                      <a:r>
                        <a:rPr lang="he-IL" sz="1200" b="1" u="sng" dirty="0">
                          <a:solidFill>
                            <a:srgbClr val="00B0F0"/>
                          </a:solidFill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u="sng" dirty="0">
                          <a:solidFill>
                            <a:srgbClr val="00B0F0"/>
                          </a:solidFill>
                          <a:latin typeface="Arial (Hebrew)" panose="020B0604020202020204" pitchFamily="34" charset="0"/>
                        </a:rPr>
                      </a:br>
                      <a:endParaRPr lang="he-IL" sz="1200" u="sng" dirty="0">
                        <a:solidFill>
                          <a:srgbClr val="00B0F0"/>
                        </a:solidFill>
                      </a:endParaRPr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11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כ"ט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כסלו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u="sng" dirty="0" smtClean="0">
                          <a:solidFill>
                            <a:srgbClr val="00B0F0"/>
                          </a:solidFill>
                          <a:latin typeface="Arial (Hebrew)" panose="020B0604020202020204" pitchFamily="34" charset="0"/>
                        </a:rPr>
                        <a:t>חנוכה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12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ל כסלו  </a:t>
                      </a:r>
                    </a:p>
                    <a:p>
                      <a:pPr algn="ctr" rtl="1"/>
                      <a:r>
                        <a:rPr lang="he-IL" sz="1200" b="1" u="sng" dirty="0" smtClean="0">
                          <a:solidFill>
                            <a:srgbClr val="00B0F0"/>
                          </a:solidFill>
                          <a:latin typeface="Arial (Hebrew)" panose="020B0604020202020204" pitchFamily="34" charset="0"/>
                        </a:rPr>
                        <a:t>חנוכה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7636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13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א טבת</a:t>
                      </a:r>
                      <a:r>
                        <a:rPr lang="he-IL" sz="1200" b="1" baseline="0" dirty="0" smtClean="0">
                          <a:latin typeface="Arial (Hebrew)" panose="020B0604020202020204" pitchFamily="34" charset="0"/>
                        </a:rPr>
                        <a:t>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u="sng" dirty="0" smtClean="0">
                          <a:solidFill>
                            <a:srgbClr val="00B0F0"/>
                          </a:solidFill>
                          <a:latin typeface="Arial (Hebrew)" panose="020B0604020202020204" pitchFamily="34" charset="0"/>
                        </a:rPr>
                        <a:t>חנוכה</a:t>
                      </a: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b="1" dirty="0" smtClean="0">
                        <a:latin typeface="Arial (Hebrew)" panose="020B0604020202020204" pitchFamily="34" charset="0"/>
                      </a:endParaRPr>
                    </a:p>
                    <a:p>
                      <a:pPr algn="ctr" rtl="1"/>
                      <a:endParaRPr lang="he-IL" sz="1200" b="1" dirty="0" smtClean="0">
                        <a:latin typeface="Arial (Hebrew)" panose="020B0604020202020204" pitchFamily="34" charset="0"/>
                      </a:endParaRPr>
                    </a:p>
                    <a:p>
                      <a:pPr algn="ctr" rtl="1"/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14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ב טבת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u="sng" dirty="0" smtClean="0">
                          <a:solidFill>
                            <a:srgbClr val="00B0F0"/>
                          </a:solidFill>
                          <a:latin typeface="Arial (Hebrew)" panose="020B0604020202020204" pitchFamily="34" charset="0"/>
                        </a:rPr>
                        <a:t>חנוכה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15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ג טבת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16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ד טבת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17</a:t>
                      </a:r>
                    </a:p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ה טבת</a:t>
                      </a:r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18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ו טבת</a:t>
                      </a:r>
                      <a:r>
                        <a:rPr lang="he-IL" sz="1200" b="1" baseline="0" dirty="0" smtClean="0">
                          <a:latin typeface="Arial (Hebrew)" panose="020B0604020202020204" pitchFamily="34" charset="0"/>
                        </a:rPr>
                        <a:t>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חנוכה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19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ז טבת </a:t>
                      </a:r>
                    </a:p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חנוכה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7636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20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ח טבת </a:t>
                      </a:r>
                    </a:p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חנוכה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21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ט</a:t>
                      </a:r>
                      <a:r>
                        <a:rPr lang="he-IL" sz="1200" b="1" baseline="0" dirty="0" smtClean="0">
                          <a:latin typeface="Arial (Hebrew)" panose="020B0604020202020204" pitchFamily="34" charset="0"/>
                        </a:rPr>
                        <a:t> טבת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חנוכה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22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י טבת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חנוכה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23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י"א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טבת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חנוכה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24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י"ב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טבת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25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י"ג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טבת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26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י"ד</a:t>
                      </a:r>
                      <a:r>
                        <a:rPr lang="he-IL" sz="1200" b="1" baseline="0" dirty="0" smtClean="0">
                          <a:latin typeface="Arial (Hebrew)" panose="020B0604020202020204" pitchFamily="34" charset="0"/>
                        </a:rPr>
                        <a:t> </a:t>
                      </a: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טבת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b="1" dirty="0" smtClean="0">
                        <a:latin typeface="Arial (Hebrew)" panose="020B0604020202020204" pitchFamily="34" charset="0"/>
                      </a:endParaRPr>
                    </a:p>
                    <a:p>
                      <a:pPr algn="ctr" rtl="1"/>
                      <a:endParaRPr lang="he-IL" sz="1200" b="1" dirty="0" smtClean="0">
                        <a:latin typeface="Arial (Hebrew)" panose="020B0604020202020204" pitchFamily="34" charset="0"/>
                      </a:endParaRPr>
                    </a:p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7636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27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ו- טבת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b="1" dirty="0" smtClean="0">
                        <a:latin typeface="Arial (Hebrew)" panose="020B0604020202020204" pitchFamily="34" charset="0"/>
                      </a:endParaRPr>
                    </a:p>
                    <a:p>
                      <a:pPr algn="ctr" rtl="1"/>
                      <a:endParaRPr lang="he-IL" sz="1200" b="1" dirty="0" smtClean="0">
                        <a:latin typeface="Arial (Hebrew)" panose="020B0604020202020204" pitchFamily="34" charset="0"/>
                      </a:endParaRPr>
                    </a:p>
                    <a:p>
                      <a:pPr algn="ctr" rtl="1"/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28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ז- טבת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29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ח- טבת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30</a:t>
                      </a:r>
                    </a:p>
                    <a:p>
                      <a:pPr algn="ctr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ט</a:t>
                      </a:r>
                      <a:r>
                        <a:rPr lang="he-IL" sz="1200" b="1" baseline="0" dirty="0" smtClean="0">
                          <a:latin typeface="Arial (Hebrew)" panose="020B0604020202020204" pitchFamily="34" charset="0"/>
                        </a:rPr>
                        <a:t> טבת</a:t>
                      </a: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31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י טבת</a:t>
                      </a:r>
                      <a:endParaRPr lang="he-IL" sz="1200" b="1" dirty="0"/>
                    </a:p>
                  </a:txBody>
                  <a:tcPr marL="42349" marR="42349" marT="21174" marB="21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200" dirty="0"/>
                    </a:p>
                  </a:txBody>
                  <a:tcPr marL="42349" marR="42349" marT="21174" marB="21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200" dirty="0"/>
                    </a:p>
                  </a:txBody>
                  <a:tcPr marL="42349" marR="42349" marT="21174" marB="21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4" name="קבוצה 3"/>
          <p:cNvGrpSpPr/>
          <p:nvPr/>
        </p:nvGrpSpPr>
        <p:grpSpPr>
          <a:xfrm>
            <a:off x="3621452" y="2719021"/>
            <a:ext cx="1406769" cy="379828"/>
            <a:chOff x="5275385" y="5008098"/>
            <a:chExt cx="1406769" cy="379828"/>
          </a:xfrm>
        </p:grpSpPr>
        <p:sp>
          <p:nvSpPr>
            <p:cNvPr id="5" name="פינה מקופלת 4"/>
            <p:cNvSpPr/>
            <p:nvPr/>
          </p:nvSpPr>
          <p:spPr>
            <a:xfrm>
              <a:off x="5275385" y="5008098"/>
              <a:ext cx="1406769" cy="379828"/>
            </a:xfrm>
            <a:prstGeom prst="foldedCorner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373858" y="5050302"/>
              <a:ext cx="123795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b="1" dirty="0" smtClean="0"/>
                <a:t>קייטנה</a:t>
              </a:r>
              <a:endParaRPr lang="he-IL" sz="1400" b="1" dirty="0"/>
            </a:p>
          </p:txBody>
        </p:sp>
      </p:grpSp>
      <p:grpSp>
        <p:nvGrpSpPr>
          <p:cNvPr id="7" name="קבוצה 6"/>
          <p:cNvGrpSpPr/>
          <p:nvPr/>
        </p:nvGrpSpPr>
        <p:grpSpPr>
          <a:xfrm>
            <a:off x="5257992" y="2748868"/>
            <a:ext cx="1406769" cy="379828"/>
            <a:chOff x="5275385" y="5008098"/>
            <a:chExt cx="1406769" cy="379828"/>
          </a:xfrm>
        </p:grpSpPr>
        <p:sp>
          <p:nvSpPr>
            <p:cNvPr id="8" name="פינה מקופלת 7"/>
            <p:cNvSpPr/>
            <p:nvPr/>
          </p:nvSpPr>
          <p:spPr>
            <a:xfrm>
              <a:off x="5275385" y="5008098"/>
              <a:ext cx="1406769" cy="379828"/>
            </a:xfrm>
            <a:prstGeom prst="foldedCorner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73858" y="5050302"/>
              <a:ext cx="123795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b="1" dirty="0" smtClean="0"/>
                <a:t>קייטנה</a:t>
              </a:r>
              <a:endParaRPr lang="he-IL" sz="1400" b="1" dirty="0"/>
            </a:p>
          </p:txBody>
        </p:sp>
      </p:grpSp>
      <p:grpSp>
        <p:nvGrpSpPr>
          <p:cNvPr id="10" name="קבוצה 9"/>
          <p:cNvGrpSpPr/>
          <p:nvPr/>
        </p:nvGrpSpPr>
        <p:grpSpPr>
          <a:xfrm>
            <a:off x="6966046" y="2725199"/>
            <a:ext cx="1406769" cy="379828"/>
            <a:chOff x="5275385" y="5008098"/>
            <a:chExt cx="1406769" cy="379828"/>
          </a:xfrm>
        </p:grpSpPr>
        <p:sp>
          <p:nvSpPr>
            <p:cNvPr id="11" name="פינה מקופלת 10"/>
            <p:cNvSpPr/>
            <p:nvPr/>
          </p:nvSpPr>
          <p:spPr>
            <a:xfrm>
              <a:off x="5275385" y="5008098"/>
              <a:ext cx="1406769" cy="379828"/>
            </a:xfrm>
            <a:prstGeom prst="foldedCorner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373858" y="5050302"/>
              <a:ext cx="123795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b="1" dirty="0" smtClean="0"/>
                <a:t>קייטנה</a:t>
              </a:r>
              <a:endParaRPr lang="he-IL" sz="1400" b="1" dirty="0"/>
            </a:p>
          </p:txBody>
        </p:sp>
      </p:grpSp>
      <p:grpSp>
        <p:nvGrpSpPr>
          <p:cNvPr id="16" name="קבוצה 15"/>
          <p:cNvGrpSpPr/>
          <p:nvPr/>
        </p:nvGrpSpPr>
        <p:grpSpPr>
          <a:xfrm>
            <a:off x="272951" y="2731613"/>
            <a:ext cx="1406769" cy="379828"/>
            <a:chOff x="5275385" y="5008098"/>
            <a:chExt cx="1406769" cy="379828"/>
          </a:xfrm>
        </p:grpSpPr>
        <p:sp>
          <p:nvSpPr>
            <p:cNvPr id="17" name="פינה מקופלת 16"/>
            <p:cNvSpPr/>
            <p:nvPr/>
          </p:nvSpPr>
          <p:spPr>
            <a:xfrm>
              <a:off x="5275385" y="5008098"/>
              <a:ext cx="1406769" cy="379828"/>
            </a:xfrm>
            <a:prstGeom prst="foldedCorner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373858" y="5050302"/>
              <a:ext cx="123795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>
              <a:spAutoFit/>
            </a:bodyPr>
            <a:lstStyle/>
            <a:p>
              <a:r>
                <a:rPr lang="he-IL" sz="1400" b="1" dirty="0" smtClean="0"/>
                <a:t>מערכת סגורה</a:t>
              </a:r>
              <a:endParaRPr lang="he-IL" sz="1400" b="1" dirty="0"/>
            </a:p>
          </p:txBody>
        </p: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0777" y="2767403"/>
            <a:ext cx="1431925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9577" y="3924423"/>
            <a:ext cx="1431925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0777" y="3921615"/>
            <a:ext cx="1431925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3725" y="2748868"/>
            <a:ext cx="1438275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8688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564999"/>
              </p:ext>
            </p:extLst>
          </p:nvPr>
        </p:nvGraphicFramePr>
        <p:xfrm>
          <a:off x="211013" y="138325"/>
          <a:ext cx="11826240" cy="6768107"/>
        </p:xfrm>
        <a:graphic>
          <a:graphicData uri="http://schemas.openxmlformats.org/drawingml/2006/table">
            <a:tbl>
              <a:tblPr rtl="1"/>
              <a:tblGrid>
                <a:gridCol w="1773935"/>
                <a:gridCol w="1773935"/>
                <a:gridCol w="1655674"/>
                <a:gridCol w="1655674"/>
                <a:gridCol w="1655674"/>
                <a:gridCol w="1655674"/>
                <a:gridCol w="1655674"/>
              </a:tblGrid>
              <a:tr h="608918">
                <a:tc gridSpan="7">
                  <a:txBody>
                    <a:bodyPr/>
                    <a:lstStyle/>
                    <a:p>
                      <a:pPr algn="ctr"/>
                      <a:r>
                        <a:rPr lang="he-IL" sz="1400" b="1" dirty="0" smtClean="0"/>
                        <a:t>ינואר</a:t>
                      </a:r>
                      <a:r>
                        <a:rPr lang="he-IL" sz="1400" b="1" baseline="0" dirty="0" smtClean="0"/>
                        <a:t> 2016</a:t>
                      </a:r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2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800" dirty="0"/>
                    </a:p>
                  </a:txBody>
                  <a:tcPr marL="42349" marR="42349" marT="21174" marB="21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800" dirty="0"/>
                    </a:p>
                  </a:txBody>
                  <a:tcPr marL="42349" marR="42349" marT="21174" marB="21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800" dirty="0"/>
                    </a:p>
                  </a:txBody>
                  <a:tcPr marL="42349" marR="42349" marT="21174" marB="21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800" dirty="0"/>
                    </a:p>
                  </a:txBody>
                  <a:tcPr marL="42349" marR="42349" marT="21174" marB="21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800" dirty="0"/>
                    </a:p>
                  </a:txBody>
                  <a:tcPr marL="42349" marR="42349" marT="21174" marB="21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235">
                <a:tc gridSpan="7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/>
                        <a:t>טבת - שבט ה-תשע"ו</a:t>
                      </a:r>
                      <a:endParaRPr lang="he-IL" sz="1400" dirty="0" smtClean="0"/>
                    </a:p>
                    <a:p>
                      <a:endParaRPr lang="he-IL" sz="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800" dirty="0"/>
                    </a:p>
                  </a:txBody>
                  <a:tcPr marL="42349" marR="42349" marT="21174" marB="2117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800" dirty="0"/>
                    </a:p>
                  </a:txBody>
                  <a:tcPr marL="42349" marR="42349" marT="21174" marB="2117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800" dirty="0"/>
                    </a:p>
                  </a:txBody>
                  <a:tcPr marL="42349" marR="42349" marT="21174" marB="2117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800" dirty="0"/>
                    </a:p>
                  </a:txBody>
                  <a:tcPr marL="42349" marR="42349" marT="21174" marB="2117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800" dirty="0"/>
                    </a:p>
                  </a:txBody>
                  <a:tcPr marL="42349" marR="42349" marT="21174" marB="2117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800" dirty="0"/>
                    </a:p>
                  </a:txBody>
                  <a:tcPr marL="42349" marR="42349" marT="21174" marB="2117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45258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ראשון</a:t>
                      </a: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שני</a:t>
                      </a: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שלישי</a:t>
                      </a: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>
                          <a:latin typeface="Arial (Hebrew)" panose="020B0604020202020204" pitchFamily="34" charset="0"/>
                        </a:rPr>
                        <a:t>רביעי</a:t>
                      </a:r>
                      <a:endParaRPr lang="he-IL" sz="120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>
                          <a:latin typeface="Arial (Hebrew)" panose="020B0604020202020204" pitchFamily="34" charset="0"/>
                        </a:rPr>
                        <a:t>חמישי</a:t>
                      </a:r>
                      <a:endParaRPr lang="he-IL" sz="120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>
                          <a:latin typeface="Arial (Hebrew)" panose="020B0604020202020204" pitchFamily="34" charset="0"/>
                        </a:rPr>
                        <a:t>שישי</a:t>
                      </a:r>
                      <a:endParaRPr lang="he-IL" sz="120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>
                          <a:latin typeface="Arial (Hebrew)" panose="020B0604020202020204" pitchFamily="34" charset="0"/>
                        </a:rPr>
                        <a:t>שבת</a:t>
                      </a:r>
                      <a:endParaRPr lang="he-IL" sz="120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0018">
                <a:tc>
                  <a:txBody>
                    <a:bodyPr/>
                    <a:lstStyle/>
                    <a:p>
                      <a:pPr algn="ctr" rtl="1"/>
                      <a:r>
                        <a:rPr lang="he-IL" sz="1200"/>
                        <a:t> </a:t>
                      </a:r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 </a:t>
                      </a:r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/>
                        <a:t> </a:t>
                      </a:r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 </a:t>
                      </a:r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</a:t>
                      </a:r>
                    </a:p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טבת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</a:t>
                      </a:r>
                    </a:p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כ"א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טבת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6430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3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כ"ב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טבת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4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כ"ג טבת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5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כ"ד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טבת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6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כ"ה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טבת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7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כ"ו טבת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8</a:t>
                      </a:r>
                    </a:p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כ"ז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טבת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9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כ"ח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טבת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0780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10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כ"ט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טבת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11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 א שבט</a:t>
                      </a:r>
                      <a:r>
                        <a:rPr lang="he-IL" sz="1200" b="1" baseline="0" dirty="0" smtClean="0">
                          <a:latin typeface="Arial (Hebrew)" panose="020B0604020202020204" pitchFamily="34" charset="0"/>
                        </a:rPr>
                        <a:t>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12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ב שבט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13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ג שבט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14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ד שבט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15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ה שבט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u="sng" dirty="0" smtClean="0">
                          <a:solidFill>
                            <a:srgbClr val="0070C0"/>
                          </a:solidFill>
                          <a:latin typeface="Arial (Hebrew)" panose="020B0604020202020204" pitchFamily="34" charset="0"/>
                        </a:rPr>
                        <a:t>יום צוות </a:t>
                      </a:r>
                    </a:p>
                    <a:p>
                      <a:pPr algn="ctr" rtl="1"/>
                      <a:endParaRPr lang="he-IL" sz="1200" b="1" u="sng" dirty="0" smtClean="0">
                        <a:solidFill>
                          <a:srgbClr val="0070C0"/>
                        </a:solidFill>
                        <a:latin typeface="Arial (Hebrew)" panose="020B0604020202020204" pitchFamily="34" charset="0"/>
                      </a:endParaRPr>
                    </a:p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16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ו שבט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90954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17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ז שבט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18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ח שבט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19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ט שבט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20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י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שבט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21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י"א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שבט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22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י"ב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שבט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23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י"ג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שבט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79231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24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י"ד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שבט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25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ט"ו</a:t>
                      </a:r>
                      <a:r>
                        <a:rPr lang="he-IL" sz="1200" b="1" baseline="0" dirty="0" smtClean="0">
                          <a:latin typeface="Arial (Hebrew)" panose="020B0604020202020204" pitchFamily="34" charset="0"/>
                        </a:rPr>
                        <a:t> </a:t>
                      </a: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שבט</a:t>
                      </a:r>
                    </a:p>
                    <a:p>
                      <a:pPr algn="ctr" rtl="1"/>
                      <a:r>
                        <a:rPr lang="he-IL" sz="1200" b="1" u="sng" dirty="0" smtClean="0">
                          <a:solidFill>
                            <a:srgbClr val="00B0F0"/>
                          </a:solidFill>
                          <a:latin typeface="Arial (Hebrew)" panose="020B0604020202020204" pitchFamily="34" charset="0"/>
                        </a:rPr>
                        <a:t>חג לאילנות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26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ט"ז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שבט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27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י"ז</a:t>
                      </a:r>
                      <a:r>
                        <a:rPr lang="he-IL" sz="1200" b="1" baseline="0" dirty="0" smtClean="0">
                          <a:latin typeface="Arial (Hebrew)" panose="020B0604020202020204" pitchFamily="34" charset="0"/>
                        </a:rPr>
                        <a:t> </a:t>
                      </a: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שבט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28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י"ח 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שבט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29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י"ט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שבט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30</a:t>
                      </a:r>
                    </a:p>
                    <a:p>
                      <a:pPr algn="ctr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</a:t>
                      </a:r>
                      <a:r>
                        <a:rPr lang="he-IL" sz="1200" b="1" baseline="0" dirty="0" smtClean="0">
                          <a:latin typeface="Arial (Hebrew)" panose="020B0604020202020204" pitchFamily="34" charset="0"/>
                        </a:rPr>
                        <a:t> </a:t>
                      </a: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שבט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57150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31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כ"א שבט</a:t>
                      </a:r>
                      <a:endParaRPr lang="he-IL" sz="1200" b="1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e-IL" sz="1200" dirty="0"/>
                    </a:p>
                  </a:txBody>
                  <a:tcPr marL="13234" marR="13234" marT="13234" marB="132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9" name="קבוצה 18"/>
          <p:cNvGrpSpPr/>
          <p:nvPr/>
        </p:nvGrpSpPr>
        <p:grpSpPr>
          <a:xfrm>
            <a:off x="1954039" y="3547599"/>
            <a:ext cx="1406769" cy="379828"/>
            <a:chOff x="5275385" y="5008098"/>
            <a:chExt cx="1406769" cy="379828"/>
          </a:xfrm>
        </p:grpSpPr>
        <p:sp>
          <p:nvSpPr>
            <p:cNvPr id="20" name="פינה מקופלת 19"/>
            <p:cNvSpPr/>
            <p:nvPr/>
          </p:nvSpPr>
          <p:spPr>
            <a:xfrm>
              <a:off x="5275385" y="5008098"/>
              <a:ext cx="1406769" cy="379828"/>
            </a:xfrm>
            <a:prstGeom prst="foldedCorner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73858" y="5050302"/>
              <a:ext cx="123795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>
              <a:spAutoFit/>
            </a:bodyPr>
            <a:lstStyle/>
            <a:p>
              <a:r>
                <a:rPr lang="he-IL" sz="1400" b="1" dirty="0" smtClean="0"/>
                <a:t>מערכת סגורה</a:t>
              </a:r>
              <a:endParaRPr lang="he-IL" sz="1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015398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782056"/>
              </p:ext>
            </p:extLst>
          </p:nvPr>
        </p:nvGraphicFramePr>
        <p:xfrm>
          <a:off x="98471" y="98474"/>
          <a:ext cx="12093529" cy="6121056"/>
        </p:xfrm>
        <a:graphic>
          <a:graphicData uri="http://schemas.openxmlformats.org/drawingml/2006/table">
            <a:tbl>
              <a:tblPr rtl="1"/>
              <a:tblGrid>
                <a:gridCol w="1814032"/>
                <a:gridCol w="1814032"/>
                <a:gridCol w="1693093"/>
                <a:gridCol w="1693093"/>
                <a:gridCol w="1693093"/>
                <a:gridCol w="1693093"/>
                <a:gridCol w="1693093"/>
              </a:tblGrid>
              <a:tr h="664410">
                <a:tc gridSpan="7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/>
                        <a:t>פברואר 2016</a:t>
                      </a:r>
                      <a:endParaRPr lang="he-IL"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0" marR="0" marT="0" marB="0">
                    <a:lnL>
                      <a:noFill/>
                    </a:lnL>
                    <a:lnB>
                      <a:noFill/>
                    </a:lnB>
                    <a:solidFill>
                      <a:srgbClr val="DDF2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900" dirty="0"/>
                    </a:p>
                  </a:txBody>
                  <a:tcPr marL="46726" marR="46726" marT="23363" marB="23363"/>
                </a:tc>
                <a:tc hMerge="1">
                  <a:txBody>
                    <a:bodyPr/>
                    <a:lstStyle/>
                    <a:p>
                      <a:pPr rtl="1"/>
                      <a:endParaRPr lang="he-IL" sz="900" dirty="0"/>
                    </a:p>
                  </a:txBody>
                  <a:tcPr marL="46726" marR="46726" marT="23363" marB="23363"/>
                </a:tc>
                <a:tc hMerge="1">
                  <a:txBody>
                    <a:bodyPr/>
                    <a:lstStyle/>
                    <a:p>
                      <a:pPr rtl="1"/>
                      <a:endParaRPr lang="he-IL" sz="900"/>
                    </a:p>
                  </a:txBody>
                  <a:tcPr marL="46726" marR="46726" marT="23363" marB="23363"/>
                </a:tc>
                <a:tc hMerge="1">
                  <a:txBody>
                    <a:bodyPr/>
                    <a:lstStyle/>
                    <a:p>
                      <a:pPr rtl="1"/>
                      <a:endParaRPr lang="he-IL" sz="900" dirty="0"/>
                    </a:p>
                  </a:txBody>
                  <a:tcPr marL="46726" marR="46726" marT="23363" marB="23363"/>
                </a:tc>
                <a:tc hMerge="1">
                  <a:txBody>
                    <a:bodyPr/>
                    <a:lstStyle/>
                    <a:p>
                      <a:pPr rtl="1"/>
                      <a:endParaRPr lang="he-IL" sz="900" dirty="0"/>
                    </a:p>
                  </a:txBody>
                  <a:tcPr marL="46726" marR="46726" marT="23363" marB="23363"/>
                </a:tc>
              </a:tr>
              <a:tr h="282789">
                <a:tc gridSpan="7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/>
                        <a:t>שבט - אדר ה-תשע"ו</a:t>
                      </a:r>
                      <a:endParaRPr lang="he-IL" sz="1400" dirty="0" smtClean="0"/>
                    </a:p>
                    <a:p>
                      <a:endParaRPr lang="he-IL" sz="9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900"/>
                    </a:p>
                  </a:txBody>
                  <a:tcPr marL="46726" marR="46726" marT="23363" marB="23363"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900" dirty="0"/>
                    </a:p>
                  </a:txBody>
                  <a:tcPr marL="46726" marR="46726" marT="23363" marB="23363"/>
                </a:tc>
                <a:tc hMerge="1">
                  <a:txBody>
                    <a:bodyPr/>
                    <a:lstStyle/>
                    <a:p>
                      <a:pPr rtl="1"/>
                      <a:endParaRPr lang="he-IL" sz="900" dirty="0"/>
                    </a:p>
                  </a:txBody>
                  <a:tcPr marL="46726" marR="46726" marT="23363" marB="23363"/>
                </a:tc>
                <a:tc hMerge="1">
                  <a:txBody>
                    <a:bodyPr/>
                    <a:lstStyle/>
                    <a:p>
                      <a:pPr rtl="1"/>
                      <a:endParaRPr lang="he-IL" sz="900" dirty="0"/>
                    </a:p>
                  </a:txBody>
                  <a:tcPr marL="46726" marR="46726" marT="23363" marB="23363"/>
                </a:tc>
                <a:tc hMerge="1">
                  <a:txBody>
                    <a:bodyPr/>
                    <a:lstStyle/>
                    <a:p>
                      <a:pPr rtl="1"/>
                      <a:endParaRPr lang="he-IL" sz="900" dirty="0"/>
                    </a:p>
                  </a:txBody>
                  <a:tcPr marL="46726" marR="46726" marT="23363" marB="23363"/>
                </a:tc>
                <a:tc hMerge="1">
                  <a:txBody>
                    <a:bodyPr/>
                    <a:lstStyle/>
                    <a:p>
                      <a:pPr rtl="1"/>
                      <a:endParaRPr lang="he-IL" sz="900" dirty="0"/>
                    </a:p>
                  </a:txBody>
                  <a:tcPr marL="46726" marR="46726" marT="23363" marB="23363"/>
                </a:tc>
              </a:tr>
              <a:tr h="256277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ראשון</a:t>
                      </a:r>
                      <a:endParaRPr lang="he-IL" sz="1200" dirty="0"/>
                    </a:p>
                  </a:txBody>
                  <a:tcPr marL="14602" marR="14602" marT="14602" marB="146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שני</a:t>
                      </a:r>
                      <a:endParaRPr lang="he-IL" sz="1200" dirty="0"/>
                    </a:p>
                  </a:txBody>
                  <a:tcPr marL="14602" marR="14602" marT="14602" marB="146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שלישי</a:t>
                      </a:r>
                      <a:endParaRPr lang="he-IL" sz="1200" dirty="0"/>
                    </a:p>
                  </a:txBody>
                  <a:tcPr marL="14602" marR="14602" marT="14602" marB="146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>
                          <a:latin typeface="Arial (Hebrew)" panose="020B0604020202020204" pitchFamily="34" charset="0"/>
                        </a:rPr>
                        <a:t>רביעי</a:t>
                      </a:r>
                      <a:endParaRPr lang="he-IL" sz="1200"/>
                    </a:p>
                  </a:txBody>
                  <a:tcPr marL="14602" marR="14602" marT="14602" marB="146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>
                          <a:latin typeface="Arial (Hebrew)" panose="020B0604020202020204" pitchFamily="34" charset="0"/>
                        </a:rPr>
                        <a:t>חמישי</a:t>
                      </a:r>
                      <a:endParaRPr lang="he-IL" sz="1200"/>
                    </a:p>
                  </a:txBody>
                  <a:tcPr marL="14602" marR="14602" marT="14602" marB="146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>
                          <a:latin typeface="Arial (Hebrew)" panose="020B0604020202020204" pitchFamily="34" charset="0"/>
                        </a:rPr>
                        <a:t>שישי</a:t>
                      </a:r>
                      <a:endParaRPr lang="he-IL" sz="1200"/>
                    </a:p>
                  </a:txBody>
                  <a:tcPr marL="14602" marR="14602" marT="14602" marB="146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>
                          <a:latin typeface="Arial (Hebrew)" panose="020B0604020202020204" pitchFamily="34" charset="0"/>
                        </a:rPr>
                        <a:t>שבת</a:t>
                      </a:r>
                      <a:endParaRPr lang="he-IL" sz="1200"/>
                    </a:p>
                  </a:txBody>
                  <a:tcPr marL="14602" marR="14602" marT="14602" marB="146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2196">
                <a:tc>
                  <a:txBody>
                    <a:bodyPr/>
                    <a:lstStyle/>
                    <a:p>
                      <a:pPr algn="ctr" rtl="1"/>
                      <a:endParaRPr lang="he-IL" sz="1200" dirty="0"/>
                    </a:p>
                  </a:txBody>
                  <a:tcPr marL="14602" marR="14602" marT="14602" marB="146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כ"ב 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שבט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4602" marR="14602" marT="14602" marB="146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</a:t>
                      </a:r>
                    </a:p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כ"ג שבט </a:t>
                      </a:r>
                      <a:endParaRPr lang="he-IL" sz="1200" dirty="0"/>
                    </a:p>
                  </a:txBody>
                  <a:tcPr marL="14602" marR="14602" marT="14602" marB="146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3 </a:t>
                      </a:r>
                    </a:p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כ"ד</a:t>
                      </a:r>
                      <a:r>
                        <a:rPr lang="he-IL" sz="1200" b="1" baseline="0" dirty="0" smtClean="0">
                          <a:latin typeface="Arial (Hebrew)" panose="020B0604020202020204" pitchFamily="34" charset="0"/>
                        </a:rPr>
                        <a:t> שבט</a:t>
                      </a:r>
                      <a:endParaRPr lang="he-IL" sz="1200" dirty="0"/>
                    </a:p>
                  </a:txBody>
                  <a:tcPr marL="14602" marR="14602" marT="14602" marB="146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4</a:t>
                      </a:r>
                    </a:p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כ"ה שבט</a:t>
                      </a:r>
                      <a:endParaRPr lang="he-IL" sz="1200" dirty="0"/>
                    </a:p>
                  </a:txBody>
                  <a:tcPr marL="14602" marR="14602" marT="14602" marB="146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5</a:t>
                      </a:r>
                    </a:p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כ"ו שבט</a:t>
                      </a:r>
                      <a:endParaRPr lang="he-IL" sz="1200" dirty="0"/>
                    </a:p>
                  </a:txBody>
                  <a:tcPr marL="14602" marR="14602" marT="14602" marB="146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6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כ"ז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שבט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4602" marR="14602" marT="14602" marB="146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7933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7</a:t>
                      </a:r>
                    </a:p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כ"ח שבט</a:t>
                      </a:r>
                      <a:endParaRPr lang="he-IL" sz="1200" dirty="0"/>
                    </a:p>
                  </a:txBody>
                  <a:tcPr marL="14602" marR="14602" marT="14602" marB="146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8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כ"ט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שבט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4602" marR="14602" marT="14602" marB="146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9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ל 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שבט</a:t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4602" marR="14602" marT="14602" marB="146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10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א אדר א'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b="1" dirty="0" smtClean="0">
                        <a:latin typeface="Arial (Hebrew)" panose="020B0604020202020204" pitchFamily="34" charset="0"/>
                      </a:endParaRPr>
                    </a:p>
                    <a:p>
                      <a:pPr algn="ctr" rtl="1"/>
                      <a:endParaRPr lang="he-IL" sz="1200" b="1" dirty="0" smtClean="0">
                        <a:latin typeface="Arial (Hebrew)" panose="020B0604020202020204" pitchFamily="34" charset="0"/>
                      </a:endParaRPr>
                    </a:p>
                    <a:p>
                      <a:pPr algn="ctr" rtl="1"/>
                      <a:endParaRPr lang="he-IL" sz="1200" b="1" dirty="0" smtClean="0">
                        <a:latin typeface="Arial (Hebrew)" panose="020B0604020202020204" pitchFamily="34" charset="0"/>
                      </a:endParaRPr>
                    </a:p>
                    <a:p>
                      <a:pPr algn="ctr" rtl="1"/>
                      <a:endParaRPr lang="he-IL" sz="1200" dirty="0"/>
                    </a:p>
                  </a:txBody>
                  <a:tcPr marL="14602" marR="14602" marT="14602" marB="146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11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ב אדר א'</a:t>
                      </a:r>
                      <a:endParaRPr lang="he-IL" sz="1200" dirty="0"/>
                    </a:p>
                  </a:txBody>
                  <a:tcPr marL="14602" marR="14602" marT="14602" marB="146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12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ג אדר א'</a:t>
                      </a:r>
                      <a:endParaRPr lang="he-IL" sz="1200" dirty="0"/>
                    </a:p>
                  </a:txBody>
                  <a:tcPr marL="14602" marR="14602" marT="14602" marB="146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13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ד אדר  א'</a:t>
                      </a:r>
                      <a:endParaRPr lang="he-IL" sz="1200" dirty="0"/>
                    </a:p>
                  </a:txBody>
                  <a:tcPr marL="14602" marR="14602" marT="14602" marB="146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97769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14</a:t>
                      </a:r>
                    </a:p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ה אדר א'</a:t>
                      </a:r>
                      <a:endParaRPr lang="he-IL" sz="1200" dirty="0"/>
                    </a:p>
                  </a:txBody>
                  <a:tcPr marL="14602" marR="14602" marT="14602" marB="146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15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ו אדר א'</a:t>
                      </a:r>
                      <a:endParaRPr lang="he-IL" sz="1200" b="1" dirty="0"/>
                    </a:p>
                  </a:txBody>
                  <a:tcPr marL="14602" marR="14602" marT="14602" marB="146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16</a:t>
                      </a:r>
                    </a:p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ז</a:t>
                      </a:r>
                      <a:r>
                        <a:rPr lang="he-IL" sz="1200" b="1" baseline="0" dirty="0" smtClean="0">
                          <a:latin typeface="Arial (Hebrew)" panose="020B0604020202020204" pitchFamily="34" charset="0"/>
                        </a:rPr>
                        <a:t> אדר א'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4602" marR="14602" marT="14602" marB="146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17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ח</a:t>
                      </a:r>
                      <a:r>
                        <a:rPr lang="he-IL" sz="1200" b="1" baseline="0" dirty="0" smtClean="0">
                          <a:latin typeface="Arial (Hebrew)" panose="020B0604020202020204" pitchFamily="34" charset="0"/>
                        </a:rPr>
                        <a:t> אדר א'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b="1" dirty="0" smtClean="0">
                        <a:latin typeface="Arial (Hebrew)" panose="020B0604020202020204" pitchFamily="34" charset="0"/>
                      </a:endParaRPr>
                    </a:p>
                    <a:p>
                      <a:pPr algn="ctr" rtl="1"/>
                      <a:endParaRPr lang="he-IL" sz="1200" dirty="0"/>
                    </a:p>
                  </a:txBody>
                  <a:tcPr marL="14602" marR="14602" marT="14602" marB="146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18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ט אדר א'</a:t>
                      </a:r>
                      <a:br>
                        <a:rPr lang="he-IL" sz="1200" b="1" dirty="0" smtClean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4602" marR="14602" marT="14602" marB="146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19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י אדר א'</a:t>
                      </a:r>
                    </a:p>
                    <a:p>
                      <a:pPr algn="ctr" rtl="1"/>
                      <a:r>
                        <a:rPr lang="he-IL" sz="1200" b="1" u="sng" dirty="0" smtClean="0">
                          <a:solidFill>
                            <a:srgbClr val="00B0F0"/>
                          </a:solidFill>
                          <a:latin typeface="Arial (Hebrew)" panose="020B0604020202020204" pitchFamily="34" charset="0"/>
                        </a:rPr>
                        <a:t>יום המשפחה</a:t>
                      </a:r>
                      <a:r>
                        <a:rPr lang="he-IL" sz="1200" b="1" u="sng" dirty="0">
                          <a:solidFill>
                            <a:srgbClr val="00B0F0"/>
                          </a:solidFill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u="sng" dirty="0">
                          <a:solidFill>
                            <a:srgbClr val="00B0F0"/>
                          </a:solidFill>
                          <a:latin typeface="Arial (Hebrew)" panose="020B0604020202020204" pitchFamily="34" charset="0"/>
                        </a:rPr>
                      </a:br>
                      <a:endParaRPr lang="he-IL" sz="1200" u="sng" dirty="0">
                        <a:solidFill>
                          <a:srgbClr val="00B0F0"/>
                        </a:solidFill>
                      </a:endParaRPr>
                    </a:p>
                  </a:txBody>
                  <a:tcPr marL="14602" marR="14602" marT="14602" marB="146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20</a:t>
                      </a:r>
                    </a:p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י"א אדר א'</a:t>
                      </a:r>
                      <a:endParaRPr lang="he-IL" sz="1200" dirty="0"/>
                    </a:p>
                  </a:txBody>
                  <a:tcPr marL="14602" marR="14602" marT="14602" marB="146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92553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21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י"ב אדר א'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4602" marR="14602" marT="14602" marB="146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22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י"ג אדר א'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4602" marR="14602" marT="14602" marB="146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23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י"ד  אדר א'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4602" marR="14602" marT="14602" marB="146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24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ט"ו אדר א'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b="1" dirty="0" smtClean="0">
                        <a:latin typeface="Arial (Hebrew)" panose="020B0604020202020204" pitchFamily="34" charset="0"/>
                      </a:endParaRPr>
                    </a:p>
                    <a:p>
                      <a:pPr algn="ctr" rtl="1"/>
                      <a:endParaRPr lang="he-IL" sz="1200" dirty="0"/>
                    </a:p>
                  </a:txBody>
                  <a:tcPr marL="14602" marR="14602" marT="14602" marB="146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25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ט"ז אדר א'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4602" marR="14602" marT="14602" marB="146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26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י"ז אדר א'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4602" marR="14602" marT="14602" marB="146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27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י"ח אדר א'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4602" marR="14602" marT="14602" marB="146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92553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28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י"ט אדר א'</a:t>
                      </a:r>
                      <a:endParaRPr lang="he-IL" sz="1200" b="1" dirty="0"/>
                    </a:p>
                  </a:txBody>
                  <a:tcPr marL="14602" marR="14602" marT="14602" marB="146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29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 אדר א'</a:t>
                      </a:r>
                      <a:endParaRPr lang="he-IL" sz="1200" b="1" dirty="0"/>
                    </a:p>
                  </a:txBody>
                  <a:tcPr marL="14602" marR="14602" marT="14602" marB="146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 dirty="0"/>
                    </a:p>
                  </a:txBody>
                  <a:tcPr marL="14602" marR="14602" marT="14602" marB="146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 dirty="0"/>
                    </a:p>
                  </a:txBody>
                  <a:tcPr marL="14602" marR="14602" marT="14602" marB="146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 dirty="0"/>
                    </a:p>
                  </a:txBody>
                  <a:tcPr marL="14602" marR="14602" marT="14602" marB="146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 dirty="0"/>
                    </a:p>
                  </a:txBody>
                  <a:tcPr marL="14602" marR="14602" marT="14602" marB="146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e-IL" sz="1200" dirty="0"/>
                    </a:p>
                  </a:txBody>
                  <a:tcPr marL="14602" marR="14602" marT="14602" marB="146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1921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065123"/>
              </p:ext>
            </p:extLst>
          </p:nvPr>
        </p:nvGraphicFramePr>
        <p:xfrm>
          <a:off x="126607" y="-2"/>
          <a:ext cx="11957541" cy="6383899"/>
        </p:xfrm>
        <a:graphic>
          <a:graphicData uri="http://schemas.openxmlformats.org/drawingml/2006/table">
            <a:tbl>
              <a:tblPr rtl="1"/>
              <a:tblGrid>
                <a:gridCol w="1793628"/>
                <a:gridCol w="1793628"/>
                <a:gridCol w="1674057"/>
                <a:gridCol w="1674057"/>
                <a:gridCol w="1674057"/>
                <a:gridCol w="1674057"/>
                <a:gridCol w="1674057"/>
              </a:tblGrid>
              <a:tr h="602517">
                <a:tc gridSpan="7">
                  <a:txBody>
                    <a:bodyPr/>
                    <a:lstStyle/>
                    <a:p>
                      <a:pPr algn="ctr"/>
                      <a:r>
                        <a:rPr lang="he-IL" sz="1400" b="1" dirty="0" smtClean="0"/>
                        <a:t>מרץ</a:t>
                      </a:r>
                      <a:r>
                        <a:rPr lang="he-IL" sz="1400" b="1" baseline="0" dirty="0" smtClean="0"/>
                        <a:t> 2016</a:t>
                      </a:r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0" marR="0" marT="0" marB="0">
                    <a:lnL>
                      <a:noFill/>
                    </a:lnL>
                    <a:lnB>
                      <a:noFill/>
                    </a:lnB>
                    <a:solidFill>
                      <a:srgbClr val="DDF2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900" dirty="0"/>
                    </a:p>
                  </a:txBody>
                  <a:tcPr marL="43622" marR="43622" marT="21811" marB="21811"/>
                </a:tc>
                <a:tc hMerge="1">
                  <a:txBody>
                    <a:bodyPr/>
                    <a:lstStyle/>
                    <a:p>
                      <a:pPr rtl="1"/>
                      <a:endParaRPr lang="he-IL" sz="900" dirty="0"/>
                    </a:p>
                  </a:txBody>
                  <a:tcPr marL="43622" marR="43622" marT="21811" marB="21811"/>
                </a:tc>
                <a:tc hMerge="1">
                  <a:txBody>
                    <a:bodyPr/>
                    <a:lstStyle/>
                    <a:p>
                      <a:pPr rtl="1"/>
                      <a:endParaRPr lang="he-IL" sz="900" dirty="0"/>
                    </a:p>
                  </a:txBody>
                  <a:tcPr marL="43622" marR="43622" marT="21811" marB="21811"/>
                </a:tc>
                <a:tc hMerge="1">
                  <a:txBody>
                    <a:bodyPr/>
                    <a:lstStyle/>
                    <a:p>
                      <a:pPr rtl="1"/>
                      <a:endParaRPr lang="he-IL" sz="900" dirty="0"/>
                    </a:p>
                  </a:txBody>
                  <a:tcPr marL="43622" marR="43622" marT="21811" marB="21811"/>
                </a:tc>
                <a:tc hMerge="1">
                  <a:txBody>
                    <a:bodyPr/>
                    <a:lstStyle/>
                    <a:p>
                      <a:pPr rtl="1"/>
                      <a:endParaRPr lang="he-IL" sz="900" dirty="0"/>
                    </a:p>
                  </a:txBody>
                  <a:tcPr marL="43622" marR="43622" marT="21811" marB="21811"/>
                </a:tc>
              </a:tr>
              <a:tr h="264714">
                <a:tc gridSpan="7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/>
                        <a:t>אדר ה-תשע"ו</a:t>
                      </a:r>
                      <a:endParaRPr lang="he-IL" sz="1200" dirty="0" smtClean="0"/>
                    </a:p>
                    <a:p>
                      <a:endParaRPr lang="he-IL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900" dirty="0"/>
                    </a:p>
                  </a:txBody>
                  <a:tcPr marL="43622" marR="43622" marT="21811" marB="21811"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900" dirty="0"/>
                    </a:p>
                  </a:txBody>
                  <a:tcPr marL="43622" marR="43622" marT="21811" marB="21811"/>
                </a:tc>
                <a:tc hMerge="1">
                  <a:txBody>
                    <a:bodyPr/>
                    <a:lstStyle/>
                    <a:p>
                      <a:pPr rtl="1"/>
                      <a:endParaRPr lang="he-IL" sz="900" dirty="0"/>
                    </a:p>
                  </a:txBody>
                  <a:tcPr marL="43622" marR="43622" marT="21811" marB="21811"/>
                </a:tc>
                <a:tc hMerge="1">
                  <a:txBody>
                    <a:bodyPr/>
                    <a:lstStyle/>
                    <a:p>
                      <a:pPr rtl="1"/>
                      <a:endParaRPr lang="he-IL" sz="900" dirty="0"/>
                    </a:p>
                  </a:txBody>
                  <a:tcPr marL="43622" marR="43622" marT="21811" marB="21811"/>
                </a:tc>
                <a:tc hMerge="1">
                  <a:txBody>
                    <a:bodyPr/>
                    <a:lstStyle/>
                    <a:p>
                      <a:pPr rtl="1"/>
                      <a:endParaRPr lang="he-IL" sz="900" dirty="0"/>
                    </a:p>
                  </a:txBody>
                  <a:tcPr marL="43622" marR="43622" marT="21811" marB="21811"/>
                </a:tc>
                <a:tc hMerge="1">
                  <a:txBody>
                    <a:bodyPr/>
                    <a:lstStyle/>
                    <a:p>
                      <a:pPr rtl="1"/>
                      <a:endParaRPr lang="he-IL" sz="900" dirty="0"/>
                    </a:p>
                  </a:txBody>
                  <a:tcPr marL="43622" marR="43622" marT="21811" marB="21811"/>
                </a:tc>
              </a:tr>
              <a:tr h="240761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ראשון</a:t>
                      </a:r>
                      <a:endParaRPr lang="he-IL" sz="1200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שני</a:t>
                      </a:r>
                      <a:endParaRPr lang="he-IL" sz="1200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שלישי</a:t>
                      </a:r>
                      <a:endParaRPr lang="he-IL" sz="1200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>
                          <a:latin typeface="Arial (Hebrew)" panose="020B0604020202020204" pitchFamily="34" charset="0"/>
                        </a:rPr>
                        <a:t>רביעי</a:t>
                      </a:r>
                      <a:endParaRPr lang="he-IL" sz="120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חמישי</a:t>
                      </a:r>
                      <a:endParaRPr lang="he-IL" sz="1200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שישי</a:t>
                      </a:r>
                      <a:endParaRPr lang="he-IL" sz="1200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>
                          <a:latin typeface="Arial (Hebrew)" panose="020B0604020202020204" pitchFamily="34" charset="0"/>
                        </a:rPr>
                        <a:t>שבת</a:t>
                      </a:r>
                      <a:endParaRPr lang="he-IL" sz="120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44955">
                <a:tc>
                  <a:txBody>
                    <a:bodyPr/>
                    <a:lstStyle/>
                    <a:p>
                      <a:pPr algn="ctr" rtl="1"/>
                      <a:endParaRPr lang="he-IL" sz="1200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</a:t>
                      </a:r>
                    </a:p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כ"א</a:t>
                      </a:r>
                      <a:r>
                        <a:rPr lang="he-IL" sz="1200" b="1" baseline="0" dirty="0" smtClean="0">
                          <a:latin typeface="Arial (Hebrew)" panose="020B0604020202020204" pitchFamily="34" charset="0"/>
                        </a:rPr>
                        <a:t> אדר א'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 </a:t>
                      </a:r>
                    </a:p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כ"ב אדר א'</a:t>
                      </a:r>
                      <a:endParaRPr lang="he-IL" sz="1200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3</a:t>
                      </a:r>
                    </a:p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כ"ג אדר א'</a:t>
                      </a:r>
                      <a:endParaRPr lang="he-IL" sz="1200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4 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כ"ד אדר א'</a:t>
                      </a:r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5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כ"ה אדר א'</a:t>
                      </a:r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44116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6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כ"ו אדר א'</a:t>
                      </a:r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7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כ"ז אדר א'</a:t>
                      </a:r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8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כ"ח</a:t>
                      </a:r>
                      <a:r>
                        <a:rPr lang="he-IL" sz="1200" b="1" baseline="0" dirty="0" smtClean="0"/>
                        <a:t> אדר א'</a:t>
                      </a:r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9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כ"ט אדר א'</a:t>
                      </a:r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10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ל אדר א'</a:t>
                      </a:r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11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א' אדר ב'</a:t>
                      </a:r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12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ב</a:t>
                      </a:r>
                      <a:r>
                        <a:rPr lang="he-IL" sz="1200" b="1" baseline="0" dirty="0" smtClean="0"/>
                        <a:t> אדר ב'</a:t>
                      </a:r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44116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13</a:t>
                      </a:r>
                      <a:r>
                        <a:rPr lang="he-IL" sz="1200" b="1" baseline="0" dirty="0" smtClean="0">
                          <a:latin typeface="Arial (Hebrew)" panose="020B0604020202020204" pitchFamily="34" charset="0"/>
                        </a:rPr>
                        <a:t> </a:t>
                      </a:r>
                    </a:p>
                    <a:p>
                      <a:pPr algn="ctr" rtl="1"/>
                      <a:r>
                        <a:rPr lang="he-IL" sz="1200" b="1" baseline="0" dirty="0" smtClean="0">
                          <a:latin typeface="Arial (Hebrew)" panose="020B0604020202020204" pitchFamily="34" charset="0"/>
                        </a:rPr>
                        <a:t>ג אדר ב'</a:t>
                      </a:r>
                      <a:endParaRPr lang="he-IL" sz="1200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14</a:t>
                      </a:r>
                    </a:p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ד אדר ב'</a:t>
                      </a:r>
                      <a:endParaRPr lang="he-IL" sz="1200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15</a:t>
                      </a:r>
                    </a:p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ה אדר ה'</a:t>
                      </a:r>
                      <a:endParaRPr lang="he-IL" sz="1200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16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ו אדר ב'</a:t>
                      </a:r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17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ז אדר ב'</a:t>
                      </a:r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18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ח אדר ב'</a:t>
                      </a:r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19 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ט אדר ב'</a:t>
                      </a:r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44116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20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י אדר ב'</a:t>
                      </a:r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21 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י"א</a:t>
                      </a:r>
                      <a:r>
                        <a:rPr lang="he-IL" sz="1200" b="1" baseline="0" dirty="0" smtClean="0"/>
                        <a:t> אדר ב'</a:t>
                      </a:r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22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י"ב אדר ב'</a:t>
                      </a:r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23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י"ג אדר ב'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תענית אסתר</a:t>
                      </a:r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24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י"ד</a:t>
                      </a:r>
                      <a:r>
                        <a:rPr lang="he-IL" sz="1200" b="1" baseline="0" dirty="0" smtClean="0"/>
                        <a:t> אדר ב'</a:t>
                      </a:r>
                    </a:p>
                    <a:p>
                      <a:pPr algn="ctr" rtl="1"/>
                      <a:r>
                        <a:rPr lang="he-IL" sz="1200" b="1" u="sng" baseline="0" dirty="0" smtClean="0">
                          <a:solidFill>
                            <a:srgbClr val="00B0F0"/>
                          </a:solidFill>
                        </a:rPr>
                        <a:t>פורים</a:t>
                      </a:r>
                      <a:endParaRPr lang="he-IL" sz="1200" b="1" u="sng" dirty="0" smtClean="0">
                        <a:solidFill>
                          <a:srgbClr val="00B0F0"/>
                        </a:solidFill>
                      </a:endParaRPr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25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ט"ו</a:t>
                      </a:r>
                      <a:r>
                        <a:rPr lang="he-IL" sz="1200" b="1" baseline="0" dirty="0" smtClean="0"/>
                        <a:t> אדר ב'</a:t>
                      </a:r>
                    </a:p>
                    <a:p>
                      <a:pPr algn="ctr" rtl="1"/>
                      <a:r>
                        <a:rPr lang="he-IL" sz="1200" b="1" u="sng" baseline="0" dirty="0" smtClean="0">
                          <a:solidFill>
                            <a:srgbClr val="00B0F0"/>
                          </a:solidFill>
                        </a:rPr>
                        <a:t>שושן פורים</a:t>
                      </a:r>
                      <a:endParaRPr lang="he-IL" sz="1200" b="1" u="sng" dirty="0">
                        <a:solidFill>
                          <a:srgbClr val="00B0F0"/>
                        </a:solidFill>
                      </a:endParaRPr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26 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ט"ז אדר ב'</a:t>
                      </a:r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3278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27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י"ז</a:t>
                      </a:r>
                      <a:r>
                        <a:rPr lang="he-IL" sz="1200" b="1" baseline="0" dirty="0" smtClean="0"/>
                        <a:t> אדר ב'</a:t>
                      </a:r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28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י"ח אדר ב'</a:t>
                      </a:r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200" b="1" dirty="0" smtClean="0"/>
                        <a:t>29</a:t>
                      </a:r>
                    </a:p>
                    <a:p>
                      <a:pPr algn="ctr"/>
                      <a:r>
                        <a:rPr lang="he-IL" sz="1200" b="1" dirty="0" smtClean="0"/>
                        <a:t>י"ט אדר ב'</a:t>
                      </a:r>
                      <a:endParaRPr lang="he-IL" sz="1200" b="1" dirty="0"/>
                    </a:p>
                  </a:txBody>
                  <a:tcPr marL="13632" marR="13632" marT="13632" marB="1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30 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 אדר ב'</a:t>
                      </a:r>
                      <a:endParaRPr lang="he-IL" sz="1200" b="1" dirty="0"/>
                    </a:p>
                  </a:txBody>
                  <a:tcPr marL="43622" marR="43622" marT="21811" marB="218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31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כ"א אדר ב'</a:t>
                      </a:r>
                      <a:endParaRPr lang="he-IL" sz="1200" b="1" dirty="0"/>
                    </a:p>
                  </a:txBody>
                  <a:tcPr marL="43622" marR="43622" marT="21811" marB="218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200"/>
                    </a:p>
                  </a:txBody>
                  <a:tcPr marL="43622" marR="43622" marT="21811" marB="218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200" dirty="0"/>
                    </a:p>
                  </a:txBody>
                  <a:tcPr marL="43622" marR="43622" marT="21811" marB="218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0" name="קבוצה 9"/>
          <p:cNvGrpSpPr/>
          <p:nvPr/>
        </p:nvGrpSpPr>
        <p:grpSpPr>
          <a:xfrm>
            <a:off x="1878432" y="5091155"/>
            <a:ext cx="1406769" cy="379828"/>
            <a:chOff x="5275385" y="5008098"/>
            <a:chExt cx="1406769" cy="379828"/>
          </a:xfrm>
        </p:grpSpPr>
        <p:sp>
          <p:nvSpPr>
            <p:cNvPr id="11" name="פינה מקופלת 10"/>
            <p:cNvSpPr/>
            <p:nvPr/>
          </p:nvSpPr>
          <p:spPr>
            <a:xfrm>
              <a:off x="5275385" y="5008098"/>
              <a:ext cx="1406769" cy="379828"/>
            </a:xfrm>
            <a:prstGeom prst="foldedCorner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373858" y="5050302"/>
              <a:ext cx="123795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>
              <a:spAutoFit/>
            </a:bodyPr>
            <a:lstStyle/>
            <a:p>
              <a:r>
                <a:rPr lang="he-IL" sz="1400" b="1" dirty="0" smtClean="0"/>
                <a:t>מערכת סגורה</a:t>
              </a:r>
              <a:endParaRPr lang="he-IL" sz="1400" b="1" dirty="0"/>
            </a:p>
          </p:txBody>
        </p:sp>
      </p:grpSp>
      <p:grpSp>
        <p:nvGrpSpPr>
          <p:cNvPr id="16" name="קבוצה 15"/>
          <p:cNvGrpSpPr/>
          <p:nvPr/>
        </p:nvGrpSpPr>
        <p:grpSpPr>
          <a:xfrm>
            <a:off x="3587456" y="5084977"/>
            <a:ext cx="1406769" cy="379828"/>
            <a:chOff x="5275385" y="5008098"/>
            <a:chExt cx="1406769" cy="379828"/>
          </a:xfrm>
        </p:grpSpPr>
        <p:sp>
          <p:nvSpPr>
            <p:cNvPr id="17" name="פינה מקופלת 16"/>
            <p:cNvSpPr/>
            <p:nvPr/>
          </p:nvSpPr>
          <p:spPr>
            <a:xfrm>
              <a:off x="5275385" y="5008098"/>
              <a:ext cx="1406769" cy="379828"/>
            </a:xfrm>
            <a:prstGeom prst="foldedCorner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373858" y="5050302"/>
              <a:ext cx="123795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b="1" dirty="0" smtClean="0"/>
                <a:t>קייטנה</a:t>
              </a:r>
              <a:endParaRPr lang="he-IL" sz="1400" b="1" dirty="0"/>
            </a:p>
          </p:txBody>
        </p:sp>
      </p:grpSp>
      <p:grpSp>
        <p:nvGrpSpPr>
          <p:cNvPr id="19" name="קבוצה 18"/>
          <p:cNvGrpSpPr/>
          <p:nvPr/>
        </p:nvGrpSpPr>
        <p:grpSpPr>
          <a:xfrm>
            <a:off x="5291990" y="5116681"/>
            <a:ext cx="1406769" cy="379828"/>
            <a:chOff x="5275385" y="5008098"/>
            <a:chExt cx="1406769" cy="379828"/>
          </a:xfrm>
        </p:grpSpPr>
        <p:sp>
          <p:nvSpPr>
            <p:cNvPr id="20" name="פינה מקופלת 19"/>
            <p:cNvSpPr/>
            <p:nvPr/>
          </p:nvSpPr>
          <p:spPr>
            <a:xfrm>
              <a:off x="5275385" y="5008098"/>
              <a:ext cx="1406769" cy="379828"/>
            </a:xfrm>
            <a:prstGeom prst="foldedCorner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73858" y="5050302"/>
              <a:ext cx="123795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b="1" dirty="0" smtClean="0"/>
                <a:t>קייטנה</a:t>
              </a:r>
              <a:endParaRPr lang="he-IL" sz="1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153573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761423"/>
              </p:ext>
            </p:extLst>
          </p:nvPr>
        </p:nvGraphicFramePr>
        <p:xfrm>
          <a:off x="155125" y="155445"/>
          <a:ext cx="11915335" cy="6418477"/>
        </p:xfrm>
        <a:graphic>
          <a:graphicData uri="http://schemas.openxmlformats.org/drawingml/2006/table">
            <a:tbl>
              <a:tblPr rtl="1"/>
              <a:tblGrid>
                <a:gridCol w="1787300"/>
                <a:gridCol w="1787300"/>
                <a:gridCol w="1668147"/>
                <a:gridCol w="1668147"/>
                <a:gridCol w="1668147"/>
                <a:gridCol w="1668147"/>
                <a:gridCol w="1668147"/>
              </a:tblGrid>
              <a:tr h="546809">
                <a:tc gridSpan="7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/>
                        <a:t>אפריל 2016</a:t>
                      </a:r>
                      <a:endParaRPr lang="he-IL"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/>
                    </a:p>
                  </a:txBody>
                  <a:tcPr marL="0" marR="0" marT="0" marB="0">
                    <a:lnL>
                      <a:noFill/>
                    </a:lnL>
                    <a:lnB>
                      <a:noFill/>
                    </a:lnB>
                    <a:solidFill>
                      <a:srgbClr val="DDF2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700" dirty="0"/>
                    </a:p>
                  </a:txBody>
                  <a:tcPr marL="36036" marR="36036" marT="18018" marB="18018"/>
                </a:tc>
                <a:tc hMerge="1">
                  <a:txBody>
                    <a:bodyPr/>
                    <a:lstStyle/>
                    <a:p>
                      <a:pPr rtl="1"/>
                      <a:endParaRPr lang="he-IL" sz="700" dirty="0"/>
                    </a:p>
                  </a:txBody>
                  <a:tcPr marL="36036" marR="36036" marT="18018" marB="18018"/>
                </a:tc>
                <a:tc hMerge="1">
                  <a:txBody>
                    <a:bodyPr/>
                    <a:lstStyle/>
                    <a:p>
                      <a:pPr rtl="1"/>
                      <a:endParaRPr lang="he-IL" sz="700" dirty="0"/>
                    </a:p>
                  </a:txBody>
                  <a:tcPr marL="36036" marR="36036" marT="18018" marB="18018"/>
                </a:tc>
                <a:tc hMerge="1">
                  <a:txBody>
                    <a:bodyPr/>
                    <a:lstStyle/>
                    <a:p>
                      <a:pPr rtl="1"/>
                      <a:endParaRPr lang="he-IL" sz="700" dirty="0"/>
                    </a:p>
                  </a:txBody>
                  <a:tcPr marL="36036" marR="36036" marT="18018" marB="18018"/>
                </a:tc>
                <a:tc hMerge="1">
                  <a:txBody>
                    <a:bodyPr/>
                    <a:lstStyle/>
                    <a:p>
                      <a:pPr rtl="1"/>
                      <a:endParaRPr lang="he-IL" sz="700" dirty="0"/>
                    </a:p>
                  </a:txBody>
                  <a:tcPr marL="36036" marR="36036" marT="18018" marB="18018"/>
                </a:tc>
              </a:tr>
              <a:tr h="466533">
                <a:tc gridSpan="7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/>
                        <a:t>ניסן - אייר ה-תשע"ו</a:t>
                      </a:r>
                      <a:endParaRPr lang="he-IL" sz="1200" b="0" dirty="0" smtClean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 smtClean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1200" dirty="0"/>
                    </a:p>
                  </a:txBody>
                  <a:tcPr marL="36036" marR="36036" marT="18018" marB="180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1200" dirty="0"/>
                    </a:p>
                  </a:txBody>
                  <a:tcPr marL="36036" marR="36036" marT="18018" marB="180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1200" dirty="0"/>
                    </a:p>
                  </a:txBody>
                  <a:tcPr marL="36036" marR="36036" marT="18018" marB="180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1200" dirty="0"/>
                    </a:p>
                  </a:txBody>
                  <a:tcPr marL="36036" marR="36036" marT="18018" marB="180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1200" dirty="0"/>
                    </a:p>
                  </a:txBody>
                  <a:tcPr marL="36036" marR="36036" marT="18018" marB="180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1200" dirty="0"/>
                    </a:p>
                  </a:txBody>
                  <a:tcPr marL="36036" marR="36036" marT="18018" marB="180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566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ראשון</a:t>
                      </a:r>
                      <a:endParaRPr lang="he-IL" sz="1200" dirty="0"/>
                    </a:p>
                  </a:txBody>
                  <a:tcPr marL="11261" marR="11261" marT="11261" marB="112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שני</a:t>
                      </a:r>
                      <a:endParaRPr lang="he-IL" sz="1200" dirty="0"/>
                    </a:p>
                  </a:txBody>
                  <a:tcPr marL="11261" marR="11261" marT="11261" marB="112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שלישי</a:t>
                      </a:r>
                      <a:endParaRPr lang="he-IL" sz="1200" dirty="0"/>
                    </a:p>
                  </a:txBody>
                  <a:tcPr marL="11261" marR="11261" marT="11261" marB="112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רביעי</a:t>
                      </a:r>
                      <a:endParaRPr lang="he-IL" sz="1200" dirty="0"/>
                    </a:p>
                  </a:txBody>
                  <a:tcPr marL="11261" marR="11261" marT="11261" marB="112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חמישי</a:t>
                      </a:r>
                      <a:endParaRPr lang="he-IL" sz="1200" dirty="0"/>
                    </a:p>
                  </a:txBody>
                  <a:tcPr marL="11261" marR="11261" marT="11261" marB="112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שישי</a:t>
                      </a:r>
                      <a:endParaRPr lang="he-IL" sz="1200" dirty="0"/>
                    </a:p>
                  </a:txBody>
                  <a:tcPr marL="11261" marR="11261" marT="11261" marB="112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שבת</a:t>
                      </a:r>
                      <a:endParaRPr lang="he-IL" sz="1200" dirty="0"/>
                    </a:p>
                  </a:txBody>
                  <a:tcPr marL="11261" marR="11261" marT="11261" marB="112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3470"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 </a:t>
                      </a:r>
                    </a:p>
                  </a:txBody>
                  <a:tcPr marL="11261" marR="11261" marT="11261" marB="112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 </a:t>
                      </a:r>
                    </a:p>
                  </a:txBody>
                  <a:tcPr marL="11261" marR="11261" marT="11261" marB="112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 </a:t>
                      </a:r>
                    </a:p>
                  </a:txBody>
                  <a:tcPr marL="11261" marR="11261" marT="11261" marB="112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 dirty="0"/>
                    </a:p>
                  </a:txBody>
                  <a:tcPr marL="11261" marR="11261" marT="11261" marB="112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 b="1" dirty="0" smtClean="0">
                        <a:latin typeface="Arial (Hebrew)" panose="020B0604020202020204" pitchFamily="34" charset="0"/>
                      </a:endParaRPr>
                    </a:p>
                  </a:txBody>
                  <a:tcPr marL="11261" marR="11261" marT="11261" marB="112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כ"ב אדר ב'</a:t>
                      </a:r>
                      <a:endParaRPr lang="he-IL" sz="1200" b="1" u="sng" dirty="0" smtClean="0">
                        <a:solidFill>
                          <a:srgbClr val="0070C0"/>
                        </a:solidFill>
                        <a:latin typeface="Arial (Hebrew)" panose="020B0604020202020204" pitchFamily="34" charset="0"/>
                      </a:endParaRPr>
                    </a:p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1261" marR="11261" marT="11261" marB="112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</a:t>
                      </a:r>
                    </a:p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כ"ג</a:t>
                      </a:r>
                      <a:r>
                        <a:rPr lang="he-IL" sz="1200" b="1" baseline="0" dirty="0" smtClean="0">
                          <a:latin typeface="Arial (Hebrew)" panose="020B0604020202020204" pitchFamily="34" charset="0"/>
                        </a:rPr>
                        <a:t> אדר ב'</a:t>
                      </a:r>
                      <a:endParaRPr lang="he-IL" sz="1200" b="1" dirty="0" smtClean="0">
                        <a:latin typeface="Arial (Hebrew)" panose="020B0604020202020204" pitchFamily="34" charset="0"/>
                      </a:endParaRPr>
                    </a:p>
                    <a:p>
                      <a:pPr algn="ctr" rtl="1"/>
                      <a:endParaRPr lang="he-IL" sz="1200" b="1" dirty="0" smtClean="0">
                        <a:latin typeface="Arial (Hebrew)" panose="020B0604020202020204" pitchFamily="34" charset="0"/>
                      </a:endParaRPr>
                    </a:p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endParaRPr lang="he-IL" sz="1200" dirty="0"/>
                    </a:p>
                  </a:txBody>
                  <a:tcPr marL="11261" marR="11261" marT="11261" marB="112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7637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3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כ"ד</a:t>
                      </a:r>
                      <a:r>
                        <a:rPr lang="he-IL" sz="1200" b="1" baseline="0" dirty="0" smtClean="0"/>
                        <a:t> אדר ב'</a:t>
                      </a:r>
                      <a:endParaRPr lang="he-IL" sz="1200" b="1" dirty="0"/>
                    </a:p>
                  </a:txBody>
                  <a:tcPr marL="11261" marR="11261" marT="11261" marB="112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4 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כ"ה אדר</a:t>
                      </a:r>
                      <a:r>
                        <a:rPr lang="he-IL" sz="1200" b="1" baseline="0" dirty="0" smtClean="0"/>
                        <a:t> ב'</a:t>
                      </a:r>
                      <a:endParaRPr lang="he-IL" sz="1200" b="1" dirty="0"/>
                    </a:p>
                  </a:txBody>
                  <a:tcPr marL="11261" marR="11261" marT="11261" marB="112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5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כ"ו אדר ב'</a:t>
                      </a:r>
                      <a:endParaRPr lang="he-IL" sz="1200" b="1" dirty="0"/>
                    </a:p>
                  </a:txBody>
                  <a:tcPr marL="11261" marR="11261" marT="11261" marB="112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6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כ"ז אדר ב'</a:t>
                      </a:r>
                      <a:endParaRPr lang="he-IL" sz="1200" b="1" dirty="0"/>
                    </a:p>
                  </a:txBody>
                  <a:tcPr marL="11261" marR="11261" marT="11261" marB="112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7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כ"ח אדר ב'</a:t>
                      </a:r>
                      <a:endParaRPr lang="he-IL" sz="1200" b="1" dirty="0"/>
                    </a:p>
                  </a:txBody>
                  <a:tcPr marL="11261" marR="11261" marT="11261" marB="112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8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כ"ט אדר ב'</a:t>
                      </a:r>
                      <a:endParaRPr lang="he-IL" sz="1200" b="1" dirty="0"/>
                    </a:p>
                  </a:txBody>
                  <a:tcPr marL="11261" marR="11261" marT="11261" marB="112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9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א</a:t>
                      </a:r>
                      <a:r>
                        <a:rPr lang="he-IL" sz="1200" b="1" baseline="0" dirty="0" smtClean="0"/>
                        <a:t> ניסן </a:t>
                      </a:r>
                      <a:endParaRPr lang="he-IL" sz="1200" b="1" dirty="0"/>
                    </a:p>
                  </a:txBody>
                  <a:tcPr marL="11261" marR="11261" marT="11261" marB="112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44398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10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ב ניסן</a:t>
                      </a:r>
                      <a:endParaRPr lang="he-IL" sz="1200" b="1" dirty="0"/>
                    </a:p>
                  </a:txBody>
                  <a:tcPr marL="11261" marR="11261" marT="11261" marB="112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11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ג ניסן</a:t>
                      </a:r>
                      <a:endParaRPr lang="he-IL" sz="1200" b="1" dirty="0"/>
                    </a:p>
                  </a:txBody>
                  <a:tcPr marL="11261" marR="11261" marT="11261" marB="112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12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ד ניסן </a:t>
                      </a:r>
                      <a:endParaRPr lang="he-IL" sz="1200" b="1" dirty="0"/>
                    </a:p>
                  </a:txBody>
                  <a:tcPr marL="11261" marR="11261" marT="11261" marB="112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13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ה ניסן </a:t>
                      </a:r>
                      <a:endParaRPr lang="he-IL" sz="1200" b="1" dirty="0"/>
                    </a:p>
                  </a:txBody>
                  <a:tcPr marL="11261" marR="11261" marT="11261" marB="112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14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ו ניסן</a:t>
                      </a:r>
                      <a:endParaRPr lang="he-IL" sz="1200" b="1" dirty="0"/>
                    </a:p>
                  </a:txBody>
                  <a:tcPr marL="11261" marR="11261" marT="11261" marB="112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15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ז</a:t>
                      </a:r>
                      <a:r>
                        <a:rPr lang="he-IL" sz="1200" b="1" baseline="0" dirty="0" smtClean="0"/>
                        <a:t> ניסן</a:t>
                      </a:r>
                      <a:endParaRPr lang="he-IL" sz="1200" b="1" dirty="0"/>
                    </a:p>
                  </a:txBody>
                  <a:tcPr marL="11261" marR="11261" marT="11261" marB="112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16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ח ניסן </a:t>
                      </a:r>
                      <a:endParaRPr lang="he-IL" sz="1200" b="1" dirty="0"/>
                    </a:p>
                  </a:txBody>
                  <a:tcPr marL="11261" marR="11261" marT="11261" marB="112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31594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17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ט ניסן</a:t>
                      </a:r>
                      <a:endParaRPr lang="he-IL" sz="1200" b="1" dirty="0"/>
                    </a:p>
                  </a:txBody>
                  <a:tcPr marL="11261" marR="11261" marT="11261" marB="112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18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י ניסן</a:t>
                      </a:r>
                      <a:endParaRPr lang="he-IL" sz="1200" b="1" dirty="0"/>
                    </a:p>
                  </a:txBody>
                  <a:tcPr marL="11261" marR="11261" marT="11261" marB="112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19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י"א ניסן</a:t>
                      </a:r>
                      <a:endParaRPr lang="he-IL" sz="1200" b="1" dirty="0"/>
                    </a:p>
                  </a:txBody>
                  <a:tcPr marL="11261" marR="11261" marT="11261" marB="112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20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י"ב ניסן</a:t>
                      </a:r>
                      <a:endParaRPr lang="he-IL" sz="1200" b="1" dirty="0"/>
                    </a:p>
                  </a:txBody>
                  <a:tcPr marL="11261" marR="11261" marT="11261" marB="112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21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י"ג ניסן </a:t>
                      </a:r>
                      <a:endParaRPr lang="he-IL" sz="1200" b="1" dirty="0"/>
                    </a:p>
                  </a:txBody>
                  <a:tcPr marL="11261" marR="11261" marT="11261" marB="112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22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י"ד ניסן</a:t>
                      </a:r>
                    </a:p>
                    <a:p>
                      <a:pPr algn="ctr" rtl="1"/>
                      <a:r>
                        <a:rPr lang="he-IL" sz="1200" b="1" u="sng" dirty="0" smtClean="0">
                          <a:solidFill>
                            <a:srgbClr val="00B0F0"/>
                          </a:solidFill>
                        </a:rPr>
                        <a:t>ערב פסח</a:t>
                      </a:r>
                      <a:endParaRPr lang="he-IL" sz="1200" b="1" u="sng" dirty="0">
                        <a:solidFill>
                          <a:srgbClr val="00B0F0"/>
                        </a:solidFill>
                      </a:endParaRPr>
                    </a:p>
                  </a:txBody>
                  <a:tcPr marL="11261" marR="11261" marT="11261" marB="112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23</a:t>
                      </a:r>
                    </a:p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ט"ו ניסן</a:t>
                      </a:r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/>
                      </a:r>
                      <a:br>
                        <a:rPr lang="he-IL" sz="1200" b="1" dirty="0">
                          <a:latin typeface="Arial (Hebrew)" panose="020B0604020202020204" pitchFamily="34" charset="0"/>
                        </a:rPr>
                      </a:br>
                      <a:r>
                        <a:rPr lang="he-IL" sz="1200" b="1" u="sng" dirty="0" smtClean="0">
                          <a:solidFill>
                            <a:srgbClr val="00B0F0"/>
                          </a:solidFill>
                          <a:latin typeface="Arial (Hebrew)" panose="020B0604020202020204" pitchFamily="34" charset="0"/>
                        </a:rPr>
                        <a:t>פסח</a:t>
                      </a:r>
                      <a:endParaRPr lang="he-IL" sz="1200" u="sng" dirty="0">
                        <a:solidFill>
                          <a:srgbClr val="00B0F0"/>
                        </a:solidFill>
                      </a:endParaRPr>
                    </a:p>
                  </a:txBody>
                  <a:tcPr marL="11261" marR="11261" marT="11261" marB="112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3470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24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ט"ז בניסן</a:t>
                      </a:r>
                    </a:p>
                    <a:p>
                      <a:pPr algn="ctr" rtl="1"/>
                      <a:r>
                        <a:rPr lang="he-IL" sz="1200" b="1" dirty="0" smtClean="0">
                          <a:solidFill>
                            <a:srgbClr val="00B0F0"/>
                          </a:solidFill>
                        </a:rPr>
                        <a:t>א </a:t>
                      </a:r>
                      <a:r>
                        <a:rPr lang="he-IL" sz="1200" b="1" dirty="0" err="1" smtClean="0">
                          <a:solidFill>
                            <a:srgbClr val="00B0F0"/>
                          </a:solidFill>
                        </a:rPr>
                        <a:t>דחוה"מ</a:t>
                      </a:r>
                      <a:endParaRPr lang="he-IL" sz="1200" b="1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 rtl="1"/>
                      <a:endParaRPr lang="he-IL" sz="1200" dirty="0" smtClean="0"/>
                    </a:p>
                    <a:p>
                      <a:pPr algn="ctr" rtl="1"/>
                      <a:endParaRPr lang="he-IL" sz="1200" dirty="0"/>
                    </a:p>
                  </a:txBody>
                  <a:tcPr marL="11261" marR="11261" marT="11261" marB="112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25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י"ז ניסן</a:t>
                      </a:r>
                    </a:p>
                    <a:p>
                      <a:pPr algn="ctr" rtl="1"/>
                      <a:r>
                        <a:rPr lang="he-IL" sz="1200" b="1" dirty="0" smtClean="0">
                          <a:solidFill>
                            <a:srgbClr val="00B0F0"/>
                          </a:solidFill>
                        </a:rPr>
                        <a:t>ב</a:t>
                      </a:r>
                      <a:r>
                        <a:rPr lang="he-IL" sz="1200" b="1" baseline="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he-IL" sz="1200" b="1" baseline="0" dirty="0" err="1" smtClean="0">
                          <a:solidFill>
                            <a:srgbClr val="00B0F0"/>
                          </a:solidFill>
                        </a:rPr>
                        <a:t>דחוה"מ</a:t>
                      </a:r>
                      <a:endParaRPr lang="he-IL" sz="1200" b="1" dirty="0">
                        <a:solidFill>
                          <a:srgbClr val="00B0F0"/>
                        </a:solidFill>
                      </a:endParaRPr>
                    </a:p>
                  </a:txBody>
                  <a:tcPr marL="11261" marR="11261" marT="11261" marB="112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26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י"ח ניסן</a:t>
                      </a:r>
                    </a:p>
                    <a:p>
                      <a:pPr algn="ctr" rtl="1"/>
                      <a:r>
                        <a:rPr lang="he-IL" sz="1200" b="1" dirty="0" smtClean="0">
                          <a:solidFill>
                            <a:srgbClr val="00B0F0"/>
                          </a:solidFill>
                        </a:rPr>
                        <a:t>ג </a:t>
                      </a:r>
                      <a:r>
                        <a:rPr lang="he-IL" sz="1200" b="1" dirty="0" err="1" smtClean="0">
                          <a:solidFill>
                            <a:srgbClr val="00B0F0"/>
                          </a:solidFill>
                        </a:rPr>
                        <a:t>דחוה"מ</a:t>
                      </a:r>
                      <a:r>
                        <a:rPr lang="he-IL" sz="1200" b="1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endParaRPr lang="he-IL" sz="1200" b="1" dirty="0">
                        <a:solidFill>
                          <a:srgbClr val="00B0F0"/>
                        </a:solidFill>
                      </a:endParaRPr>
                    </a:p>
                  </a:txBody>
                  <a:tcPr marL="11261" marR="11261" marT="11261" marB="112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27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י"ט ניסן</a:t>
                      </a:r>
                    </a:p>
                    <a:p>
                      <a:pPr algn="ctr" rtl="1"/>
                      <a:r>
                        <a:rPr lang="he-IL" sz="1200" b="1" dirty="0" smtClean="0">
                          <a:solidFill>
                            <a:srgbClr val="00B0F0"/>
                          </a:solidFill>
                        </a:rPr>
                        <a:t>ד </a:t>
                      </a:r>
                      <a:r>
                        <a:rPr lang="he-IL" sz="1200" b="1" dirty="0" err="1" smtClean="0">
                          <a:solidFill>
                            <a:srgbClr val="00B0F0"/>
                          </a:solidFill>
                        </a:rPr>
                        <a:t>דחוה"מ</a:t>
                      </a:r>
                      <a:endParaRPr lang="he-IL" sz="1200" b="1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 rtl="1"/>
                      <a:endParaRPr lang="he-IL" sz="1200" b="1" dirty="0">
                        <a:solidFill>
                          <a:srgbClr val="00B0F0"/>
                        </a:solidFill>
                      </a:endParaRPr>
                    </a:p>
                  </a:txBody>
                  <a:tcPr marL="11261" marR="11261" marT="11261" marB="112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200" b="1" dirty="0" smtClean="0"/>
                        <a:t>28</a:t>
                      </a:r>
                    </a:p>
                    <a:p>
                      <a:pPr algn="ctr"/>
                      <a:r>
                        <a:rPr lang="he-IL" sz="1200" b="1" dirty="0" smtClean="0"/>
                        <a:t>כ ניסן</a:t>
                      </a:r>
                    </a:p>
                    <a:p>
                      <a:pPr algn="ctr"/>
                      <a:r>
                        <a:rPr lang="he-IL" sz="1200" b="1" u="sng" dirty="0" smtClean="0">
                          <a:solidFill>
                            <a:srgbClr val="00B0F0"/>
                          </a:solidFill>
                        </a:rPr>
                        <a:t>ה</a:t>
                      </a:r>
                      <a:r>
                        <a:rPr lang="he-IL" sz="1200" b="1" u="sng" baseline="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he-IL" sz="1200" b="1" u="sng" baseline="0" dirty="0" err="1" smtClean="0">
                          <a:solidFill>
                            <a:srgbClr val="00B0F0"/>
                          </a:solidFill>
                        </a:rPr>
                        <a:t>דחוה"מ</a:t>
                      </a:r>
                      <a:endParaRPr lang="he-IL" sz="1200" b="1" u="sng" dirty="0">
                        <a:solidFill>
                          <a:srgbClr val="00B0F0"/>
                        </a:solidFill>
                      </a:endParaRPr>
                    </a:p>
                  </a:txBody>
                  <a:tcPr marL="11261" marR="11261" marT="11261" marB="112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29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כ"א ניסן</a:t>
                      </a:r>
                    </a:p>
                    <a:p>
                      <a:pPr algn="ctr" rtl="1"/>
                      <a:r>
                        <a:rPr lang="he-IL" sz="1200" b="1" dirty="0" smtClean="0">
                          <a:solidFill>
                            <a:srgbClr val="00B0F0"/>
                          </a:solidFill>
                        </a:rPr>
                        <a:t>שביעי של</a:t>
                      </a:r>
                      <a:r>
                        <a:rPr lang="he-IL" sz="1200" b="1" baseline="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he-IL" sz="1200" b="1" dirty="0" smtClean="0">
                          <a:solidFill>
                            <a:srgbClr val="00B0F0"/>
                          </a:solidFill>
                        </a:rPr>
                        <a:t>פסח </a:t>
                      </a:r>
                      <a:endParaRPr lang="he-IL" sz="1200" b="1" dirty="0">
                        <a:solidFill>
                          <a:srgbClr val="00B0F0"/>
                        </a:solidFill>
                      </a:endParaRPr>
                    </a:p>
                  </a:txBody>
                  <a:tcPr marL="36036" marR="36036" marT="18018" marB="180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30 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כ"ב ניסן</a:t>
                      </a:r>
                    </a:p>
                    <a:p>
                      <a:pPr algn="ctr" rtl="1"/>
                      <a:endParaRPr lang="he-IL" sz="1200" b="1" dirty="0"/>
                    </a:p>
                  </a:txBody>
                  <a:tcPr marL="36036" marR="36036" marT="18018" marB="180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6" name="קבוצה 15"/>
          <p:cNvGrpSpPr/>
          <p:nvPr/>
        </p:nvGrpSpPr>
        <p:grpSpPr>
          <a:xfrm>
            <a:off x="2063647" y="3953994"/>
            <a:ext cx="1406769" cy="379828"/>
            <a:chOff x="5275385" y="5008098"/>
            <a:chExt cx="1406769" cy="379828"/>
          </a:xfrm>
        </p:grpSpPr>
        <p:sp>
          <p:nvSpPr>
            <p:cNvPr id="17" name="פינה מקופלת 16"/>
            <p:cNvSpPr/>
            <p:nvPr/>
          </p:nvSpPr>
          <p:spPr>
            <a:xfrm>
              <a:off x="5275385" y="5008098"/>
              <a:ext cx="1406769" cy="379828"/>
            </a:xfrm>
            <a:prstGeom prst="foldedCorner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373858" y="5050302"/>
              <a:ext cx="123795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b="1" dirty="0" smtClean="0"/>
                <a:t>קייטנה</a:t>
              </a:r>
              <a:endParaRPr lang="he-IL" sz="1400" b="1" dirty="0"/>
            </a:p>
          </p:txBody>
        </p:sp>
      </p:grpSp>
      <p:grpSp>
        <p:nvGrpSpPr>
          <p:cNvPr id="19" name="קבוצה 18"/>
          <p:cNvGrpSpPr/>
          <p:nvPr/>
        </p:nvGrpSpPr>
        <p:grpSpPr>
          <a:xfrm>
            <a:off x="338012" y="3996198"/>
            <a:ext cx="1406769" cy="379828"/>
            <a:chOff x="5275385" y="5008098"/>
            <a:chExt cx="1406769" cy="379828"/>
          </a:xfrm>
        </p:grpSpPr>
        <p:sp>
          <p:nvSpPr>
            <p:cNvPr id="20" name="פינה מקופלת 19"/>
            <p:cNvSpPr/>
            <p:nvPr/>
          </p:nvSpPr>
          <p:spPr>
            <a:xfrm>
              <a:off x="5275385" y="5008098"/>
              <a:ext cx="1406769" cy="379828"/>
            </a:xfrm>
            <a:prstGeom prst="foldedCorner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73858" y="5050302"/>
              <a:ext cx="123795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b="1" dirty="0" smtClean="0"/>
                <a:t>מערכת סגורה</a:t>
              </a:r>
              <a:endParaRPr lang="he-IL" sz="1400" b="1" dirty="0"/>
            </a:p>
          </p:txBody>
        </p:sp>
      </p:grpSp>
      <p:grpSp>
        <p:nvGrpSpPr>
          <p:cNvPr id="25" name="קבוצה 24"/>
          <p:cNvGrpSpPr/>
          <p:nvPr/>
        </p:nvGrpSpPr>
        <p:grpSpPr>
          <a:xfrm>
            <a:off x="10515982" y="6140548"/>
            <a:ext cx="1406769" cy="379828"/>
            <a:chOff x="5275385" y="5008098"/>
            <a:chExt cx="1406769" cy="379828"/>
          </a:xfrm>
        </p:grpSpPr>
        <p:sp>
          <p:nvSpPr>
            <p:cNvPr id="26" name="פינה מקופלת 25"/>
            <p:cNvSpPr/>
            <p:nvPr/>
          </p:nvSpPr>
          <p:spPr>
            <a:xfrm>
              <a:off x="5275385" y="5008098"/>
              <a:ext cx="1406769" cy="379828"/>
            </a:xfrm>
            <a:prstGeom prst="foldedCorner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373858" y="5050302"/>
              <a:ext cx="123795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b="1" dirty="0" smtClean="0"/>
                <a:t>מערכת סגורה</a:t>
              </a:r>
              <a:endParaRPr lang="he-IL" sz="1400" b="1" dirty="0"/>
            </a:p>
          </p:txBody>
        </p:sp>
      </p:grpSp>
      <p:grpSp>
        <p:nvGrpSpPr>
          <p:cNvPr id="28" name="קבוצה 27"/>
          <p:cNvGrpSpPr/>
          <p:nvPr/>
        </p:nvGrpSpPr>
        <p:grpSpPr>
          <a:xfrm>
            <a:off x="6997352" y="6188930"/>
            <a:ext cx="1406769" cy="379828"/>
            <a:chOff x="5275385" y="5008098"/>
            <a:chExt cx="1406769" cy="379828"/>
          </a:xfrm>
        </p:grpSpPr>
        <p:sp>
          <p:nvSpPr>
            <p:cNvPr id="29" name="פינה מקופלת 28"/>
            <p:cNvSpPr/>
            <p:nvPr/>
          </p:nvSpPr>
          <p:spPr>
            <a:xfrm>
              <a:off x="5275385" y="5008098"/>
              <a:ext cx="1406769" cy="379828"/>
            </a:xfrm>
            <a:prstGeom prst="foldedCorner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373858" y="5050302"/>
              <a:ext cx="123795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b="1" dirty="0" smtClean="0"/>
                <a:t>מערכת סגורה</a:t>
              </a:r>
              <a:endParaRPr lang="he-IL" sz="1400" b="1" dirty="0"/>
            </a:p>
          </p:txBody>
        </p:sp>
      </p:grpSp>
      <p:grpSp>
        <p:nvGrpSpPr>
          <p:cNvPr id="31" name="קבוצה 30"/>
          <p:cNvGrpSpPr/>
          <p:nvPr/>
        </p:nvGrpSpPr>
        <p:grpSpPr>
          <a:xfrm>
            <a:off x="8741497" y="6140548"/>
            <a:ext cx="1406769" cy="379828"/>
            <a:chOff x="5275385" y="5008098"/>
            <a:chExt cx="1406769" cy="379828"/>
          </a:xfrm>
        </p:grpSpPr>
        <p:sp>
          <p:nvSpPr>
            <p:cNvPr id="32" name="פינה מקופלת 31"/>
            <p:cNvSpPr/>
            <p:nvPr/>
          </p:nvSpPr>
          <p:spPr>
            <a:xfrm>
              <a:off x="5275385" y="5008098"/>
              <a:ext cx="1406769" cy="379828"/>
            </a:xfrm>
            <a:prstGeom prst="foldedCorner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373858" y="5050302"/>
              <a:ext cx="123795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b="1" dirty="0" smtClean="0"/>
                <a:t>מערכת סגורה</a:t>
              </a:r>
              <a:endParaRPr lang="he-IL" sz="1400" b="1" dirty="0"/>
            </a:p>
          </p:txBody>
        </p:sp>
      </p:grpSp>
      <p:grpSp>
        <p:nvGrpSpPr>
          <p:cNvPr id="34" name="קבוצה 33"/>
          <p:cNvGrpSpPr/>
          <p:nvPr/>
        </p:nvGrpSpPr>
        <p:grpSpPr>
          <a:xfrm>
            <a:off x="338011" y="5106521"/>
            <a:ext cx="1406769" cy="379828"/>
            <a:chOff x="5275385" y="5008098"/>
            <a:chExt cx="1406769" cy="379828"/>
          </a:xfrm>
        </p:grpSpPr>
        <p:sp>
          <p:nvSpPr>
            <p:cNvPr id="35" name="פינה מקופלת 34"/>
            <p:cNvSpPr/>
            <p:nvPr/>
          </p:nvSpPr>
          <p:spPr>
            <a:xfrm>
              <a:off x="5275385" y="5008098"/>
              <a:ext cx="1406769" cy="379828"/>
            </a:xfrm>
            <a:prstGeom prst="foldedCorner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373858" y="5050302"/>
              <a:ext cx="123795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b="1" dirty="0" smtClean="0"/>
                <a:t>מערכת סגורה</a:t>
              </a:r>
              <a:endParaRPr lang="he-IL" sz="1400" b="1" dirty="0"/>
            </a:p>
          </p:txBody>
        </p:sp>
      </p:grpSp>
      <p:grpSp>
        <p:nvGrpSpPr>
          <p:cNvPr id="46" name="קבוצה 45"/>
          <p:cNvGrpSpPr/>
          <p:nvPr/>
        </p:nvGrpSpPr>
        <p:grpSpPr>
          <a:xfrm>
            <a:off x="3740046" y="3953994"/>
            <a:ext cx="1406769" cy="379828"/>
            <a:chOff x="5275385" y="5008098"/>
            <a:chExt cx="1406769" cy="379828"/>
          </a:xfrm>
        </p:grpSpPr>
        <p:sp>
          <p:nvSpPr>
            <p:cNvPr id="47" name="פינה מקופלת 46"/>
            <p:cNvSpPr/>
            <p:nvPr/>
          </p:nvSpPr>
          <p:spPr>
            <a:xfrm>
              <a:off x="5275385" y="5008098"/>
              <a:ext cx="1406769" cy="379828"/>
            </a:xfrm>
            <a:prstGeom prst="foldedCorner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373858" y="5050302"/>
              <a:ext cx="123795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b="1" dirty="0" smtClean="0"/>
                <a:t>קייטנה</a:t>
              </a:r>
              <a:endParaRPr lang="he-IL" sz="1400" b="1" dirty="0"/>
            </a:p>
          </p:txBody>
        </p:sp>
      </p:grpSp>
      <p:grpSp>
        <p:nvGrpSpPr>
          <p:cNvPr id="52" name="קבוצה 51"/>
          <p:cNvGrpSpPr/>
          <p:nvPr/>
        </p:nvGrpSpPr>
        <p:grpSpPr>
          <a:xfrm>
            <a:off x="1993308" y="5113686"/>
            <a:ext cx="1406769" cy="379828"/>
            <a:chOff x="5275385" y="5008098"/>
            <a:chExt cx="1406769" cy="379828"/>
          </a:xfrm>
        </p:grpSpPr>
        <p:sp>
          <p:nvSpPr>
            <p:cNvPr id="53" name="פינה מקופלת 52"/>
            <p:cNvSpPr/>
            <p:nvPr/>
          </p:nvSpPr>
          <p:spPr>
            <a:xfrm>
              <a:off x="5275385" y="5008098"/>
              <a:ext cx="1406769" cy="379828"/>
            </a:xfrm>
            <a:prstGeom prst="foldedCorner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373858" y="5050302"/>
              <a:ext cx="123795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b="1" dirty="0" smtClean="0"/>
                <a:t>מערכת סגורה</a:t>
              </a:r>
              <a:endParaRPr lang="he-IL" sz="1400" b="1" dirty="0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1534" y="5107285"/>
            <a:ext cx="1431925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831" y="5126982"/>
            <a:ext cx="1431925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691" y="5107285"/>
            <a:ext cx="1431925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8498" y="5151649"/>
            <a:ext cx="1431925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3745" y="5113686"/>
            <a:ext cx="1431925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6627" y="6130121"/>
            <a:ext cx="1438275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6863" y="6188930"/>
            <a:ext cx="1438275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1802" y="6130121"/>
            <a:ext cx="1438275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012" y="6076192"/>
            <a:ext cx="1438275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2457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879168"/>
              </p:ext>
            </p:extLst>
          </p:nvPr>
        </p:nvGraphicFramePr>
        <p:xfrm>
          <a:off x="126610" y="0"/>
          <a:ext cx="11875864" cy="6564922"/>
        </p:xfrm>
        <a:graphic>
          <a:graphicData uri="http://schemas.openxmlformats.org/drawingml/2006/table">
            <a:tbl>
              <a:tblPr rtl="1"/>
              <a:tblGrid>
                <a:gridCol w="1781377"/>
                <a:gridCol w="1781377"/>
                <a:gridCol w="1662622"/>
                <a:gridCol w="1662622"/>
                <a:gridCol w="1662622"/>
                <a:gridCol w="1662622"/>
                <a:gridCol w="1662622"/>
              </a:tblGrid>
              <a:tr h="510451">
                <a:tc gridSpan="7">
                  <a:txBody>
                    <a:bodyPr/>
                    <a:lstStyle/>
                    <a:p>
                      <a:pPr algn="ctr"/>
                      <a:r>
                        <a:rPr lang="he-IL" sz="1400" b="1" dirty="0" smtClean="0"/>
                        <a:t>מאי</a:t>
                      </a:r>
                      <a:r>
                        <a:rPr lang="he-IL" sz="1400" b="1" baseline="0" dirty="0" smtClean="0"/>
                        <a:t> 2016</a:t>
                      </a:r>
                      <a:endParaRPr lang="en-US"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/>
                    </a:p>
                  </a:txBody>
                  <a:tcPr marL="0" marR="0" marT="0" marB="0" anchor="ctr">
                    <a:lnL>
                      <a:noFill/>
                    </a:lnL>
                    <a:lnB>
                      <a:noFill/>
                    </a:lnB>
                    <a:solidFill>
                      <a:srgbClr val="DDF2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700" dirty="0"/>
                    </a:p>
                  </a:txBody>
                  <a:tcPr marL="36759" marR="36759" marT="18379" marB="18379"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sz="700" dirty="0"/>
                    </a:p>
                  </a:txBody>
                  <a:tcPr marL="36759" marR="36759" marT="18379" marB="18379"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sz="700" dirty="0"/>
                    </a:p>
                  </a:txBody>
                  <a:tcPr marL="36759" marR="36759" marT="18379" marB="18379"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sz="700" dirty="0"/>
                    </a:p>
                  </a:txBody>
                  <a:tcPr marL="36759" marR="36759" marT="18379" marB="18379"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sz="700" dirty="0"/>
                    </a:p>
                  </a:txBody>
                  <a:tcPr marL="36759" marR="36759" marT="18379" marB="18379" anchor="ctr"/>
                </a:tc>
              </a:tr>
              <a:tr h="353493">
                <a:tc gridSpan="7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/>
                        <a:t>ניסן - אייר ה-תשע"ו</a:t>
                      </a:r>
                      <a:endParaRPr lang="he-IL" sz="1400" dirty="0" smtClean="0"/>
                    </a:p>
                    <a:p>
                      <a:endParaRPr lang="he-IL" sz="7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700" dirty="0"/>
                    </a:p>
                  </a:txBody>
                  <a:tcPr marL="36759" marR="36759" marT="18379" marB="1837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700" dirty="0"/>
                    </a:p>
                  </a:txBody>
                  <a:tcPr marL="36759" marR="36759" marT="18379" marB="1837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700" dirty="0"/>
                    </a:p>
                  </a:txBody>
                  <a:tcPr marL="36759" marR="36759" marT="18379" marB="1837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700" dirty="0"/>
                    </a:p>
                  </a:txBody>
                  <a:tcPr marL="36759" marR="36759" marT="18379" marB="1837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700" dirty="0"/>
                    </a:p>
                  </a:txBody>
                  <a:tcPr marL="36759" marR="36759" marT="18379" marB="1837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700" dirty="0"/>
                    </a:p>
                  </a:txBody>
                  <a:tcPr marL="36759" marR="36759" marT="18379" marB="1837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7371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>
                          <a:latin typeface="Arial (Hebrew)" panose="020B0604020202020204" pitchFamily="34" charset="0"/>
                        </a:rPr>
                        <a:t>ראשון</a:t>
                      </a:r>
                      <a:endParaRPr lang="he-IL" sz="1200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>
                          <a:latin typeface="Arial (Hebrew)" panose="020B0604020202020204" pitchFamily="34" charset="0"/>
                        </a:rPr>
                        <a:t>שני</a:t>
                      </a:r>
                      <a:endParaRPr lang="he-IL" sz="120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>
                          <a:latin typeface="Arial (Hebrew)" panose="020B0604020202020204" pitchFamily="34" charset="0"/>
                        </a:rPr>
                        <a:t>שלישי</a:t>
                      </a:r>
                      <a:endParaRPr lang="he-IL" sz="120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>
                          <a:latin typeface="Arial (Hebrew)" panose="020B0604020202020204" pitchFamily="34" charset="0"/>
                        </a:rPr>
                        <a:t>רביעי</a:t>
                      </a:r>
                      <a:endParaRPr lang="he-IL" sz="120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>
                          <a:latin typeface="Arial (Hebrew)" panose="020B0604020202020204" pitchFamily="34" charset="0"/>
                        </a:rPr>
                        <a:t>חמישי</a:t>
                      </a:r>
                      <a:endParaRPr lang="he-IL" sz="120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>
                          <a:latin typeface="Arial (Hebrew)" panose="020B0604020202020204" pitchFamily="34" charset="0"/>
                        </a:rPr>
                        <a:t>שישי</a:t>
                      </a:r>
                      <a:endParaRPr lang="he-IL" sz="120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>
                          <a:latin typeface="Arial (Hebrew)" panose="020B0604020202020204" pitchFamily="34" charset="0"/>
                        </a:rPr>
                        <a:t>שבת</a:t>
                      </a:r>
                      <a:endParaRPr lang="he-IL" sz="120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37351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/>
                        <a:t> </a:t>
                      </a:r>
                      <a:r>
                        <a:rPr lang="he-IL" sz="1200" b="1" dirty="0" smtClean="0"/>
                        <a:t>1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כ"ג ניסן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מימונה</a:t>
                      </a:r>
                    </a:p>
                    <a:p>
                      <a:pPr algn="ctr" rtl="1"/>
                      <a:endParaRPr lang="he-IL" sz="1200" b="1" dirty="0" smtClean="0"/>
                    </a:p>
                    <a:p>
                      <a:pPr algn="ctr" rtl="1"/>
                      <a:endParaRPr lang="he-IL" sz="1200" b="1" dirty="0" smtClean="0"/>
                    </a:p>
                    <a:p>
                      <a:pPr algn="ctr" rtl="1"/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כ"ד</a:t>
                      </a:r>
                      <a:r>
                        <a:rPr lang="he-IL" sz="1200" b="1" baseline="0" dirty="0" smtClean="0"/>
                        <a:t> ניסן</a:t>
                      </a:r>
                      <a:r>
                        <a:rPr lang="he-IL" sz="1200" b="1" dirty="0"/>
                        <a:t> </a:t>
                      </a:r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3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כ"ה ניסן</a:t>
                      </a:r>
                      <a:r>
                        <a:rPr lang="he-IL" sz="1200" b="1" dirty="0"/>
                        <a:t> </a:t>
                      </a:r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4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כ"ו  ניסן</a:t>
                      </a:r>
                      <a:r>
                        <a:rPr lang="he-IL" sz="1200" b="1" dirty="0"/>
                        <a:t> </a:t>
                      </a:r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5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כ"ז ניסן</a:t>
                      </a:r>
                      <a:r>
                        <a:rPr lang="he-IL" sz="1200" b="1" dirty="0"/>
                        <a:t> </a:t>
                      </a:r>
                      <a:endParaRPr lang="he-IL" sz="1200" b="1" dirty="0" smtClean="0"/>
                    </a:p>
                    <a:p>
                      <a:pPr algn="ctr" rtl="1"/>
                      <a:r>
                        <a:rPr lang="he-IL" sz="1200" b="1" u="sng" dirty="0" smtClean="0">
                          <a:solidFill>
                            <a:srgbClr val="00B0F0"/>
                          </a:solidFill>
                        </a:rPr>
                        <a:t>יום הזיכרון לשואה ולגבורה</a:t>
                      </a:r>
                      <a:r>
                        <a:rPr lang="he-IL" sz="1200" b="1" baseline="0" dirty="0" smtClean="0"/>
                        <a:t> </a:t>
                      </a:r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6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כ"ח</a:t>
                      </a:r>
                      <a:r>
                        <a:rPr lang="he-IL" sz="1200" b="1" baseline="0" dirty="0" smtClean="0"/>
                        <a:t> ניסן</a:t>
                      </a:r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7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כ"ט ניסן </a:t>
                      </a:r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37351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8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ל בניסן</a:t>
                      </a:r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9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א אייר</a:t>
                      </a:r>
                      <a:r>
                        <a:rPr lang="he-IL" sz="1200" b="1" baseline="0" dirty="0" smtClean="0"/>
                        <a:t> </a:t>
                      </a:r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10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ב אייר</a:t>
                      </a:r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11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ג אייר</a:t>
                      </a:r>
                    </a:p>
                    <a:p>
                      <a:pPr algn="ctr" rtl="1"/>
                      <a:r>
                        <a:rPr lang="he-IL" sz="1200" b="1" u="sng" dirty="0" smtClean="0">
                          <a:solidFill>
                            <a:srgbClr val="00B0F0"/>
                          </a:solidFill>
                        </a:rPr>
                        <a:t>יום הזיכרון</a:t>
                      </a:r>
                      <a:endParaRPr lang="he-IL" sz="1200" b="1" u="sng" dirty="0">
                        <a:solidFill>
                          <a:srgbClr val="00B0F0"/>
                        </a:solidFill>
                      </a:endParaRPr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12</a:t>
                      </a:r>
                    </a:p>
                    <a:p>
                      <a:pPr algn="ctr" rtl="1"/>
                      <a:r>
                        <a:rPr lang="he-IL" sz="1200" b="1" dirty="0" smtClean="0">
                          <a:latin typeface="Arial (Hebrew)" panose="020B0604020202020204" pitchFamily="34" charset="0"/>
                        </a:rPr>
                        <a:t>ד</a:t>
                      </a:r>
                      <a:r>
                        <a:rPr lang="he-IL" sz="1200" b="1" baseline="0" dirty="0" smtClean="0">
                          <a:latin typeface="Arial (Hebrew)" panose="020B0604020202020204" pitchFamily="34" charset="0"/>
                        </a:rPr>
                        <a:t> אייר</a:t>
                      </a:r>
                    </a:p>
                    <a:p>
                      <a:pPr algn="ctr" rtl="1"/>
                      <a:r>
                        <a:rPr lang="he-IL" sz="1200" b="1" u="sng" baseline="0" dirty="0" smtClean="0">
                          <a:solidFill>
                            <a:srgbClr val="00B0F0"/>
                          </a:solidFill>
                          <a:latin typeface="Arial (Hebrew)" panose="020B0604020202020204" pitchFamily="34" charset="0"/>
                        </a:rPr>
                        <a:t>יום העצמאות </a:t>
                      </a:r>
                      <a:endParaRPr lang="he-IL" sz="1200" b="1" u="sng" dirty="0">
                        <a:solidFill>
                          <a:srgbClr val="00B0F0"/>
                        </a:solidFill>
                      </a:endParaRPr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13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ה אייר</a:t>
                      </a:r>
                    </a:p>
                    <a:p>
                      <a:pPr algn="ctr" rtl="1"/>
                      <a:endParaRPr lang="he-IL" sz="1200" b="1" dirty="0" smtClean="0"/>
                    </a:p>
                    <a:p>
                      <a:pPr algn="ctr" rtl="1"/>
                      <a:endParaRPr lang="he-IL" sz="1200" b="1" dirty="0" smtClean="0"/>
                    </a:p>
                    <a:p>
                      <a:pPr algn="ctr" rtl="1"/>
                      <a:endParaRPr lang="he-IL" sz="1200" b="1" dirty="0" smtClean="0"/>
                    </a:p>
                    <a:p>
                      <a:pPr algn="ctr" rtl="1"/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14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ו אייר</a:t>
                      </a:r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6201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15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ז אייר</a:t>
                      </a:r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16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ח אייר</a:t>
                      </a:r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17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ט אייר</a:t>
                      </a:r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18 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י אייר</a:t>
                      </a:r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19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י"א אייר</a:t>
                      </a:r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20 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י"ב אייר</a:t>
                      </a:r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21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י"ג אייר</a:t>
                      </a:r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6503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22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י"ד אייר</a:t>
                      </a:r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23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ט"ו</a:t>
                      </a:r>
                      <a:r>
                        <a:rPr lang="he-IL" sz="1200" b="1" baseline="0" dirty="0" smtClean="0"/>
                        <a:t> אייר</a:t>
                      </a:r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24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ט"ז אייר</a:t>
                      </a:r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25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י"ז</a:t>
                      </a:r>
                      <a:r>
                        <a:rPr lang="he-IL" sz="1200" b="1" baseline="0" dirty="0" smtClean="0"/>
                        <a:t> אייר</a:t>
                      </a:r>
                    </a:p>
                    <a:p>
                      <a:pPr algn="ctr" rtl="1"/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26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י"ח אייר</a:t>
                      </a:r>
                    </a:p>
                    <a:p>
                      <a:pPr algn="ctr" rtl="1"/>
                      <a:r>
                        <a:rPr lang="he-IL" sz="1200" b="1" dirty="0" smtClean="0">
                          <a:solidFill>
                            <a:srgbClr val="00B0F0"/>
                          </a:solidFill>
                        </a:rPr>
                        <a:t>ל"ג בעומר</a:t>
                      </a:r>
                      <a:endParaRPr lang="he-IL" sz="1200" b="1" dirty="0">
                        <a:solidFill>
                          <a:srgbClr val="00B0F0"/>
                        </a:solidFill>
                      </a:endParaRPr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27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י"ט אייר</a:t>
                      </a:r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28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 אייר</a:t>
                      </a:r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6201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29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כ"א אייר</a:t>
                      </a:r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30 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כ"ב אייר</a:t>
                      </a:r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/>
                        <a:t>31</a:t>
                      </a:r>
                    </a:p>
                    <a:p>
                      <a:pPr algn="ctr" rtl="1"/>
                      <a:r>
                        <a:rPr lang="he-IL" sz="1200" b="1" dirty="0" smtClean="0"/>
                        <a:t>כ"ג אייר </a:t>
                      </a:r>
                      <a:endParaRPr lang="he-IL" sz="1200" b="1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 dirty="0"/>
                    </a:p>
                  </a:txBody>
                  <a:tcPr marL="11487" marR="11487" marT="11487" marB="114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55" name="קבוצה 54"/>
          <p:cNvGrpSpPr/>
          <p:nvPr/>
        </p:nvGrpSpPr>
        <p:grpSpPr>
          <a:xfrm>
            <a:off x="10338185" y="1774283"/>
            <a:ext cx="1406769" cy="379828"/>
            <a:chOff x="5275385" y="5008098"/>
            <a:chExt cx="1406769" cy="379828"/>
          </a:xfrm>
        </p:grpSpPr>
        <p:sp>
          <p:nvSpPr>
            <p:cNvPr id="56" name="פינה מקופלת 55"/>
            <p:cNvSpPr/>
            <p:nvPr/>
          </p:nvSpPr>
          <p:spPr>
            <a:xfrm>
              <a:off x="5275385" y="5008098"/>
              <a:ext cx="1406769" cy="379828"/>
            </a:xfrm>
            <a:prstGeom prst="foldedCorner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373858" y="5050302"/>
              <a:ext cx="123795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b="1" dirty="0" smtClean="0"/>
                <a:t>קייטנה</a:t>
              </a:r>
              <a:endParaRPr lang="he-IL" sz="1400" b="1" dirty="0"/>
            </a:p>
          </p:txBody>
        </p:sp>
      </p:grpSp>
      <p:grpSp>
        <p:nvGrpSpPr>
          <p:cNvPr id="61" name="קבוצה 60"/>
          <p:cNvGrpSpPr/>
          <p:nvPr/>
        </p:nvGrpSpPr>
        <p:grpSpPr>
          <a:xfrm>
            <a:off x="3526689" y="3079653"/>
            <a:ext cx="1406769" cy="379828"/>
            <a:chOff x="5275385" y="5008098"/>
            <a:chExt cx="1406769" cy="379828"/>
          </a:xfrm>
        </p:grpSpPr>
        <p:sp>
          <p:nvSpPr>
            <p:cNvPr id="62" name="פינה מקופלת 61"/>
            <p:cNvSpPr/>
            <p:nvPr/>
          </p:nvSpPr>
          <p:spPr>
            <a:xfrm>
              <a:off x="5275385" y="5008098"/>
              <a:ext cx="1406769" cy="379828"/>
            </a:xfrm>
            <a:prstGeom prst="foldedCorner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373858" y="5050302"/>
              <a:ext cx="123795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b="1" dirty="0" smtClean="0"/>
                <a:t>מערכת סגורה</a:t>
              </a:r>
              <a:endParaRPr lang="he-IL" sz="1400" b="1" dirty="0"/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83" y="3049806"/>
            <a:ext cx="15065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644384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4904</TotalTime>
  <Words>1141</Words>
  <Application>Microsoft Office PowerPoint</Application>
  <PresentationFormat>מותאם אישית</PresentationFormat>
  <Paragraphs>811</Paragraphs>
  <Slides>12</Slides>
  <Notes>12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3" baseType="lpstr"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fabianc</dc:creator>
  <cp:lastModifiedBy>idit</cp:lastModifiedBy>
  <cp:revision>184</cp:revision>
  <cp:lastPrinted>2015-02-24T19:05:47Z</cp:lastPrinted>
  <dcterms:created xsi:type="dcterms:W3CDTF">2014-09-13T05:32:21Z</dcterms:created>
  <dcterms:modified xsi:type="dcterms:W3CDTF">2015-03-03T16:20:08Z</dcterms:modified>
</cp:coreProperties>
</file>